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83149-378A-4F13-8CB1-3B1B6C9FF329}" type="doc">
      <dgm:prSet loTypeId="urn:microsoft.com/office/officeart/2005/8/layout/hList6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6708FDFB-7554-407F-A867-922F9464A0F2}">
      <dgm:prSet custT="1"/>
      <dgm:spPr/>
      <dgm:t>
        <a:bodyPr/>
        <a:lstStyle/>
        <a:p>
          <a:pPr rtl="0"/>
          <a:endParaRPr lang="ru-RU" sz="3200" b="1" i="1" dirty="0" smtClean="0"/>
        </a:p>
        <a:p>
          <a:pPr rtl="0"/>
          <a:r>
            <a:rPr lang="ru-RU" sz="3200" b="1" i="1" dirty="0" smtClean="0"/>
            <a:t>Продолжительность проекта: </a:t>
          </a:r>
          <a:r>
            <a:rPr lang="ru-RU" sz="3200" b="0" dirty="0" smtClean="0"/>
            <a:t>долгосрочный (в течении учебного года)</a:t>
          </a:r>
          <a:br>
            <a:rPr lang="ru-RU" sz="3200" b="0" dirty="0" smtClean="0"/>
          </a:br>
          <a:r>
            <a:rPr lang="ru-RU" sz="3200" b="0" dirty="0" smtClean="0"/>
            <a:t/>
          </a:r>
          <a:br>
            <a:rPr lang="ru-RU" sz="3200" b="0" dirty="0" smtClean="0"/>
          </a:br>
          <a:r>
            <a:rPr lang="ru-RU" sz="3200" b="1" i="1" dirty="0" smtClean="0"/>
            <a:t>Тип проекта: </a:t>
          </a:r>
          <a:r>
            <a:rPr lang="ru-RU" sz="3200" b="0" dirty="0" smtClean="0"/>
            <a:t>творческий партнерский</a:t>
          </a:r>
          <a:br>
            <a:rPr lang="ru-RU" sz="3200" b="0" dirty="0" smtClean="0"/>
          </a:br>
          <a:r>
            <a:rPr lang="ru-RU" sz="3200" b="0" dirty="0" smtClean="0"/>
            <a:t/>
          </a:r>
          <a:br>
            <a:rPr lang="ru-RU" sz="3200" b="0" dirty="0" smtClean="0"/>
          </a:br>
          <a:r>
            <a:rPr lang="ru-RU" sz="3200" b="1" i="1" dirty="0" smtClean="0"/>
            <a:t>Участники проекта: </a:t>
          </a:r>
          <a:r>
            <a:rPr lang="ru-RU" sz="3200" b="0" dirty="0" smtClean="0"/>
            <a:t>воспитатели, воспитатель по изо, дети старшего дошкольного возраста, родители</a:t>
          </a:r>
          <a:br>
            <a:rPr lang="ru-RU" sz="3200" b="0" dirty="0" smtClean="0"/>
          </a:br>
          <a:r>
            <a:rPr lang="ru-RU" sz="2700" b="0" dirty="0" smtClean="0"/>
            <a:t/>
          </a:r>
          <a:br>
            <a:rPr lang="ru-RU" sz="2700" b="0" dirty="0" smtClean="0"/>
          </a:br>
          <a:endParaRPr lang="ru-RU" sz="2700" b="0" dirty="0"/>
        </a:p>
      </dgm:t>
    </dgm:pt>
    <dgm:pt modelId="{938C9869-3494-4798-9624-36E5D78EB22C}" type="parTrans" cxnId="{E2AC8C87-AA45-456E-BEC7-F7C9C71B60DA}">
      <dgm:prSet/>
      <dgm:spPr/>
      <dgm:t>
        <a:bodyPr/>
        <a:lstStyle/>
        <a:p>
          <a:endParaRPr lang="ru-RU"/>
        </a:p>
      </dgm:t>
    </dgm:pt>
    <dgm:pt modelId="{1D1C1A09-C1A1-4ABE-BA5C-5D4D12F65AEA}" type="sibTrans" cxnId="{E2AC8C87-AA45-456E-BEC7-F7C9C71B60DA}">
      <dgm:prSet/>
      <dgm:spPr/>
      <dgm:t>
        <a:bodyPr/>
        <a:lstStyle/>
        <a:p>
          <a:endParaRPr lang="ru-RU"/>
        </a:p>
      </dgm:t>
    </dgm:pt>
    <dgm:pt modelId="{8B223841-BC88-4080-A491-C48EA5729FB6}" type="pres">
      <dgm:prSet presAssocID="{9D883149-378A-4F13-8CB1-3B1B6C9FF3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DC9F4C-D948-4190-996E-C54DC0D8987D}" type="pres">
      <dgm:prSet presAssocID="{6708FDFB-7554-407F-A867-922F9464A0F2}" presName="node" presStyleLbl="node1" presStyleIdx="0" presStyleCnt="1" custLinFactNeighborX="0" custLinFactNeighborY="4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66E8A8-1528-4906-9F5A-E9593E7F0A2B}" type="presOf" srcId="{6708FDFB-7554-407F-A867-922F9464A0F2}" destId="{77DC9F4C-D948-4190-996E-C54DC0D8987D}" srcOrd="0" destOrd="0" presId="urn:microsoft.com/office/officeart/2005/8/layout/hList6"/>
    <dgm:cxn modelId="{E2AC8C87-AA45-456E-BEC7-F7C9C71B60DA}" srcId="{9D883149-378A-4F13-8CB1-3B1B6C9FF329}" destId="{6708FDFB-7554-407F-A867-922F9464A0F2}" srcOrd="0" destOrd="0" parTransId="{938C9869-3494-4798-9624-36E5D78EB22C}" sibTransId="{1D1C1A09-C1A1-4ABE-BA5C-5D4D12F65AEA}"/>
    <dgm:cxn modelId="{135D2104-9AC6-41A6-928E-5C590CE79E8A}" type="presOf" srcId="{9D883149-378A-4F13-8CB1-3B1B6C9FF329}" destId="{8B223841-BC88-4080-A491-C48EA5729FB6}" srcOrd="0" destOrd="0" presId="urn:microsoft.com/office/officeart/2005/8/layout/hList6"/>
    <dgm:cxn modelId="{F6132B17-B1B8-43A4-AA38-07E0D4C5FB83}" type="presParOf" srcId="{8B223841-BC88-4080-A491-C48EA5729FB6}" destId="{77DC9F4C-D948-4190-996E-C54DC0D8987D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CAD114-87FB-4D3D-8A79-A0C8AA4EEB60}" type="doc">
      <dgm:prSet loTypeId="urn:microsoft.com/office/officeart/2005/8/layout/pyramid1" loCatId="pyramid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F90B481-ADEE-42AF-98D8-C4F3FA9ACD89}">
      <dgm:prSet/>
      <dgm:spPr/>
      <dgm:t>
        <a:bodyPr/>
        <a:lstStyle/>
        <a:p>
          <a:pPr rtl="0"/>
          <a:r>
            <a:rPr lang="ru-RU" b="1" dirty="0" smtClean="0"/>
            <a:t>Задачи проекта</a:t>
          </a:r>
          <a:br>
            <a:rPr lang="ru-RU" b="1" dirty="0" smtClean="0"/>
          </a:br>
          <a:r>
            <a:rPr lang="ru-RU" b="0" dirty="0" smtClean="0"/>
            <a:t/>
          </a:r>
          <a:br>
            <a:rPr lang="ru-RU" b="0" dirty="0" smtClean="0"/>
          </a:br>
          <a:r>
            <a:rPr lang="ru-RU" b="1" i="1" u="sng" dirty="0" smtClean="0"/>
            <a:t> Для педагогов:</a:t>
          </a:r>
          <a:r>
            <a:rPr lang="ru-RU" b="0" dirty="0" smtClean="0"/>
            <a:t/>
          </a:r>
          <a:br>
            <a:rPr lang="ru-RU" b="0" dirty="0" smtClean="0"/>
          </a:br>
          <a:r>
            <a:rPr lang="ru-RU" b="0" dirty="0" smtClean="0"/>
            <a:t/>
          </a:r>
          <a:br>
            <a:rPr lang="ru-RU" b="0" dirty="0" smtClean="0"/>
          </a:br>
          <a:r>
            <a:rPr lang="ru-RU" b="0" dirty="0" smtClean="0"/>
            <a:t>Развивать социально-профессиональную компетентность и личностный потенциал</a:t>
          </a:r>
          <a:br>
            <a:rPr lang="ru-RU" b="0" dirty="0" smtClean="0"/>
          </a:br>
          <a:r>
            <a:rPr lang="ru-RU" b="0" dirty="0" smtClean="0"/>
            <a:t/>
          </a:r>
          <a:br>
            <a:rPr lang="ru-RU" b="0" dirty="0" smtClean="0"/>
          </a:br>
          <a:r>
            <a:rPr lang="ru-RU" b="0" dirty="0" smtClean="0"/>
            <a:t>Создавать предметно-развивающую среду, способствующую формированию и развитию культуры поведения детей</a:t>
          </a:r>
          <a:br>
            <a:rPr lang="ru-RU" b="0" dirty="0" smtClean="0"/>
          </a:br>
          <a:endParaRPr lang="ru-RU" b="0" dirty="0"/>
        </a:p>
      </dgm:t>
    </dgm:pt>
    <dgm:pt modelId="{F543DEEC-5BE1-4AC6-AF31-66595EFA19DC}" type="parTrans" cxnId="{F745776F-7795-4180-96C8-F7F53D6C7599}">
      <dgm:prSet/>
      <dgm:spPr/>
      <dgm:t>
        <a:bodyPr/>
        <a:lstStyle/>
        <a:p>
          <a:endParaRPr lang="ru-RU"/>
        </a:p>
      </dgm:t>
    </dgm:pt>
    <dgm:pt modelId="{3F0F9A21-4395-4775-BF82-F93CC33C36A4}" type="sibTrans" cxnId="{F745776F-7795-4180-96C8-F7F53D6C7599}">
      <dgm:prSet/>
      <dgm:spPr/>
      <dgm:t>
        <a:bodyPr/>
        <a:lstStyle/>
        <a:p>
          <a:endParaRPr lang="ru-RU"/>
        </a:p>
      </dgm:t>
    </dgm:pt>
    <dgm:pt modelId="{736285B2-16ED-495A-AA17-40F402BC6F73}" type="pres">
      <dgm:prSet presAssocID="{33CAD114-87FB-4D3D-8A79-A0C8AA4EEB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6EAC89-2C1B-4044-BEFC-8B891194A48B}" type="pres">
      <dgm:prSet presAssocID="{3F90B481-ADEE-42AF-98D8-C4F3FA9ACD89}" presName="Name8" presStyleCnt="0"/>
      <dgm:spPr/>
    </dgm:pt>
    <dgm:pt modelId="{D3038F80-1B91-47FA-9CFD-E4FB9E42C15C}" type="pres">
      <dgm:prSet presAssocID="{3F90B481-ADEE-42AF-98D8-C4F3FA9ACD89}" presName="level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AFA50-9325-4A52-8270-38825B5E1F2A}" type="pres">
      <dgm:prSet presAssocID="{3F90B481-ADEE-42AF-98D8-C4F3FA9ACD8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0C9755-BE37-419B-AE83-27335B1A7B36}" type="presOf" srcId="{33CAD114-87FB-4D3D-8A79-A0C8AA4EEB60}" destId="{736285B2-16ED-495A-AA17-40F402BC6F73}" srcOrd="0" destOrd="0" presId="urn:microsoft.com/office/officeart/2005/8/layout/pyramid1"/>
    <dgm:cxn modelId="{4CF84C2A-E94E-4093-9806-F61D54832177}" type="presOf" srcId="{3F90B481-ADEE-42AF-98D8-C4F3FA9ACD89}" destId="{D3038F80-1B91-47FA-9CFD-E4FB9E42C15C}" srcOrd="0" destOrd="0" presId="urn:microsoft.com/office/officeart/2005/8/layout/pyramid1"/>
    <dgm:cxn modelId="{F745776F-7795-4180-96C8-F7F53D6C7599}" srcId="{33CAD114-87FB-4D3D-8A79-A0C8AA4EEB60}" destId="{3F90B481-ADEE-42AF-98D8-C4F3FA9ACD89}" srcOrd="0" destOrd="0" parTransId="{F543DEEC-5BE1-4AC6-AF31-66595EFA19DC}" sibTransId="{3F0F9A21-4395-4775-BF82-F93CC33C36A4}"/>
    <dgm:cxn modelId="{35E891EF-9342-438D-B1AD-DE9586419B58}" type="presOf" srcId="{3F90B481-ADEE-42AF-98D8-C4F3FA9ACD89}" destId="{0B0AFA50-9325-4A52-8270-38825B5E1F2A}" srcOrd="1" destOrd="0" presId="urn:microsoft.com/office/officeart/2005/8/layout/pyramid1"/>
    <dgm:cxn modelId="{75044FFC-F1D7-455C-84BC-D6F9953DF7EB}" type="presParOf" srcId="{736285B2-16ED-495A-AA17-40F402BC6F73}" destId="{4B6EAC89-2C1B-4044-BEFC-8B891194A48B}" srcOrd="0" destOrd="0" presId="urn:microsoft.com/office/officeart/2005/8/layout/pyramid1"/>
    <dgm:cxn modelId="{2928E69F-5E94-4A4B-9DB2-D43BFF1ACDB5}" type="presParOf" srcId="{4B6EAC89-2C1B-4044-BEFC-8B891194A48B}" destId="{D3038F80-1B91-47FA-9CFD-E4FB9E42C15C}" srcOrd="0" destOrd="0" presId="urn:microsoft.com/office/officeart/2005/8/layout/pyramid1"/>
    <dgm:cxn modelId="{89FF71AC-4082-4D59-B0A2-E987767AD4A0}" type="presParOf" srcId="{4B6EAC89-2C1B-4044-BEFC-8B891194A48B}" destId="{0B0AFA50-9325-4A52-8270-38825B5E1F2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9172F9-FBCE-4652-8BFE-9B481E421798}" type="doc">
      <dgm:prSet loTypeId="urn:microsoft.com/office/officeart/2005/8/layout/pyramid1" loCatId="pyramid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25C5BE7D-4A55-4F78-8DC3-BE307FF844CC}">
      <dgm:prSet/>
      <dgm:spPr/>
      <dgm:t>
        <a:bodyPr/>
        <a:lstStyle/>
        <a:p>
          <a:pPr rtl="0"/>
          <a:r>
            <a:rPr lang="ru-RU" b="1" i="1" u="sng" dirty="0" smtClean="0"/>
            <a:t>Для детей:</a:t>
          </a:r>
          <a:r>
            <a:rPr lang="ru-RU" b="0" dirty="0" smtClean="0"/>
            <a:t/>
          </a:r>
          <a:br>
            <a:rPr lang="ru-RU" b="0" dirty="0" smtClean="0"/>
          </a:br>
          <a:r>
            <a:rPr lang="ru-RU" b="0" dirty="0" smtClean="0"/>
            <a:t/>
          </a:r>
          <a:br>
            <a:rPr lang="ru-RU" b="0" dirty="0" smtClean="0"/>
          </a:br>
          <a:r>
            <a:rPr lang="ru-RU" b="0" dirty="0" smtClean="0"/>
            <a:t> Способствовать формированию у детей правил хорошего тона</a:t>
          </a:r>
          <a:br>
            <a:rPr lang="ru-RU" b="0" dirty="0" smtClean="0"/>
          </a:br>
          <a:r>
            <a:rPr lang="ru-RU" b="0" dirty="0" smtClean="0"/>
            <a:t/>
          </a:r>
          <a:br>
            <a:rPr lang="ru-RU" b="0" dirty="0" smtClean="0"/>
          </a:br>
          <a:r>
            <a:rPr lang="ru-RU" b="0" dirty="0" smtClean="0"/>
            <a:t> Прививать навыки культурного поведения в повседневной жизни</a:t>
          </a:r>
          <a:br>
            <a:rPr lang="ru-RU" b="0" dirty="0" smtClean="0"/>
          </a:br>
          <a:r>
            <a:rPr lang="ru-RU" b="0" dirty="0" smtClean="0"/>
            <a:t/>
          </a:r>
          <a:br>
            <a:rPr lang="ru-RU" b="0" dirty="0" smtClean="0"/>
          </a:br>
          <a:r>
            <a:rPr lang="ru-RU" b="0" dirty="0" smtClean="0"/>
            <a:t> Знакомить с правилами этикета</a:t>
          </a:r>
          <a:br>
            <a:rPr lang="ru-RU" b="0" dirty="0" smtClean="0"/>
          </a:br>
          <a:r>
            <a:rPr lang="ru-RU" b="0" dirty="0" smtClean="0"/>
            <a:t/>
          </a:r>
          <a:br>
            <a:rPr lang="ru-RU" b="0" dirty="0" smtClean="0"/>
          </a:br>
          <a:r>
            <a:rPr lang="ru-RU" b="0" dirty="0" smtClean="0"/>
            <a:t> Способствовать развитию у детей исследовательских навыков в процессе проектной деятельности</a:t>
          </a:r>
          <a:br>
            <a:rPr lang="ru-RU" b="0" dirty="0" smtClean="0"/>
          </a:br>
          <a:endParaRPr lang="ru-RU" b="0" dirty="0"/>
        </a:p>
      </dgm:t>
    </dgm:pt>
    <dgm:pt modelId="{878E3459-7C73-4F17-8ADD-BDDC9F311C02}" type="parTrans" cxnId="{FAAF1C41-1FA5-4734-8F4E-77E11086F52C}">
      <dgm:prSet/>
      <dgm:spPr/>
      <dgm:t>
        <a:bodyPr/>
        <a:lstStyle/>
        <a:p>
          <a:endParaRPr lang="ru-RU"/>
        </a:p>
      </dgm:t>
    </dgm:pt>
    <dgm:pt modelId="{995AB640-F2B5-406F-AD5A-24220DCFDF60}" type="sibTrans" cxnId="{FAAF1C41-1FA5-4734-8F4E-77E11086F52C}">
      <dgm:prSet/>
      <dgm:spPr/>
      <dgm:t>
        <a:bodyPr/>
        <a:lstStyle/>
        <a:p>
          <a:endParaRPr lang="ru-RU"/>
        </a:p>
      </dgm:t>
    </dgm:pt>
    <dgm:pt modelId="{2D71D0A7-C0AA-4609-95DD-0F554FF77E24}" type="pres">
      <dgm:prSet presAssocID="{BE9172F9-FBCE-4652-8BFE-9B481E4217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81D7F5-E324-49B6-A684-9EF8A5A3948F}" type="pres">
      <dgm:prSet presAssocID="{25C5BE7D-4A55-4F78-8DC3-BE307FF844CC}" presName="Name8" presStyleCnt="0"/>
      <dgm:spPr/>
    </dgm:pt>
    <dgm:pt modelId="{6C46F79F-325F-498B-92EB-3D77662F27B9}" type="pres">
      <dgm:prSet presAssocID="{25C5BE7D-4A55-4F78-8DC3-BE307FF844CC}" presName="level" presStyleLbl="node1" presStyleIdx="0" presStyleCnt="1" custLinFactNeighborX="-3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84FFA-A930-4EE2-9450-154C67A620AC}" type="pres">
      <dgm:prSet presAssocID="{25C5BE7D-4A55-4F78-8DC3-BE307FF844C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AF1C41-1FA5-4734-8F4E-77E11086F52C}" srcId="{BE9172F9-FBCE-4652-8BFE-9B481E421798}" destId="{25C5BE7D-4A55-4F78-8DC3-BE307FF844CC}" srcOrd="0" destOrd="0" parTransId="{878E3459-7C73-4F17-8ADD-BDDC9F311C02}" sibTransId="{995AB640-F2B5-406F-AD5A-24220DCFDF60}"/>
    <dgm:cxn modelId="{CFADDD49-AD25-46A8-A5EB-487872A05A3D}" type="presOf" srcId="{25C5BE7D-4A55-4F78-8DC3-BE307FF844CC}" destId="{07684FFA-A930-4EE2-9450-154C67A620AC}" srcOrd="1" destOrd="0" presId="urn:microsoft.com/office/officeart/2005/8/layout/pyramid1"/>
    <dgm:cxn modelId="{195A93E4-7BB9-482C-BB81-A7C024DDD7E3}" type="presOf" srcId="{25C5BE7D-4A55-4F78-8DC3-BE307FF844CC}" destId="{6C46F79F-325F-498B-92EB-3D77662F27B9}" srcOrd="0" destOrd="0" presId="urn:microsoft.com/office/officeart/2005/8/layout/pyramid1"/>
    <dgm:cxn modelId="{854A28DF-F6DA-4F2C-A733-78A927CD7130}" type="presOf" srcId="{BE9172F9-FBCE-4652-8BFE-9B481E421798}" destId="{2D71D0A7-C0AA-4609-95DD-0F554FF77E24}" srcOrd="0" destOrd="0" presId="urn:microsoft.com/office/officeart/2005/8/layout/pyramid1"/>
    <dgm:cxn modelId="{1B0356E2-9394-405A-A172-832ED16FD72F}" type="presParOf" srcId="{2D71D0A7-C0AA-4609-95DD-0F554FF77E24}" destId="{A881D7F5-E324-49B6-A684-9EF8A5A3948F}" srcOrd="0" destOrd="0" presId="urn:microsoft.com/office/officeart/2005/8/layout/pyramid1"/>
    <dgm:cxn modelId="{FA3553D1-FD1F-43B7-9979-33A4F25F9B2C}" type="presParOf" srcId="{A881D7F5-E324-49B6-A684-9EF8A5A3948F}" destId="{6C46F79F-325F-498B-92EB-3D77662F27B9}" srcOrd="0" destOrd="0" presId="urn:microsoft.com/office/officeart/2005/8/layout/pyramid1"/>
    <dgm:cxn modelId="{5839EC30-8C59-4F3F-B18F-AE6AAF2543D4}" type="presParOf" srcId="{A881D7F5-E324-49B6-A684-9EF8A5A3948F}" destId="{07684FFA-A930-4EE2-9450-154C67A620A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66DE77-C14B-494A-AA04-9EABFD4B5525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F1565D98-F9BC-4A21-9CC9-38DFE4B0E0E8}">
      <dgm:prSet/>
      <dgm:spPr/>
      <dgm:t>
        <a:bodyPr/>
        <a:lstStyle/>
        <a:p>
          <a:pPr rtl="0"/>
          <a:r>
            <a:rPr lang="ru-RU" b="1" i="1" u="sng" dirty="0" smtClean="0"/>
            <a:t>Для родителей: </a:t>
          </a:r>
          <a:r>
            <a:rPr lang="ru-RU" b="0" dirty="0" smtClean="0"/>
            <a:t/>
          </a:r>
          <a:br>
            <a:rPr lang="ru-RU" b="0" dirty="0" smtClean="0"/>
          </a:br>
          <a:r>
            <a:rPr lang="ru-RU" b="0" dirty="0" smtClean="0"/>
            <a:t/>
          </a:r>
          <a:br>
            <a:rPr lang="ru-RU" b="0" dirty="0" smtClean="0"/>
          </a:br>
          <a:r>
            <a:rPr lang="ru-RU" b="0" dirty="0" smtClean="0"/>
            <a:t>Расширить представления родителей о значении воспитания культуры поведения в жизни ребенка</a:t>
          </a:r>
          <a:br>
            <a:rPr lang="ru-RU" b="0" dirty="0" smtClean="0"/>
          </a:br>
          <a:r>
            <a:rPr lang="ru-RU" b="0" dirty="0" smtClean="0"/>
            <a:t/>
          </a:r>
          <a:br>
            <a:rPr lang="ru-RU" b="0" dirty="0" smtClean="0"/>
          </a:br>
          <a:r>
            <a:rPr lang="ru-RU" b="0" dirty="0" smtClean="0"/>
            <a:t>Способствовать повышению уровня культуры родителей</a:t>
          </a:r>
          <a:br>
            <a:rPr lang="ru-RU" b="0" dirty="0" smtClean="0"/>
          </a:br>
          <a:r>
            <a:rPr lang="ru-RU" b="0" dirty="0" smtClean="0"/>
            <a:t/>
          </a:r>
          <a:br>
            <a:rPr lang="ru-RU" b="0" dirty="0" smtClean="0"/>
          </a:br>
          <a:r>
            <a:rPr lang="ru-RU" b="0" dirty="0" smtClean="0"/>
            <a:t>Побуждать родителей употреблять в речи образцы речевого этикета, быть примером для ребенка</a:t>
          </a:r>
          <a:br>
            <a:rPr lang="ru-RU" b="0" dirty="0" smtClean="0"/>
          </a:br>
          <a:r>
            <a:rPr lang="ru-RU" b="0" dirty="0" smtClean="0"/>
            <a:t/>
          </a:r>
          <a:br>
            <a:rPr lang="ru-RU" b="0" dirty="0" smtClean="0"/>
          </a:br>
          <a:r>
            <a:rPr lang="ru-RU" b="0" dirty="0" smtClean="0"/>
            <a:t>Повышать у родителей уровень ответственности за воспитание культуры поведения у ребенка</a:t>
          </a:r>
          <a:br>
            <a:rPr lang="ru-RU" b="0" dirty="0" smtClean="0"/>
          </a:br>
          <a:endParaRPr lang="ru-RU" b="0" dirty="0"/>
        </a:p>
      </dgm:t>
    </dgm:pt>
    <dgm:pt modelId="{54C1A1BE-F0F1-43AB-8980-349F013BE44F}" type="parTrans" cxnId="{8A3B5A8A-1F8B-410E-9488-0C1B0A179E23}">
      <dgm:prSet/>
      <dgm:spPr/>
      <dgm:t>
        <a:bodyPr/>
        <a:lstStyle/>
        <a:p>
          <a:endParaRPr lang="ru-RU"/>
        </a:p>
      </dgm:t>
    </dgm:pt>
    <dgm:pt modelId="{B307AC03-AC4D-4A2D-9A43-BB67BB4FD438}" type="sibTrans" cxnId="{8A3B5A8A-1F8B-410E-9488-0C1B0A179E23}">
      <dgm:prSet/>
      <dgm:spPr/>
      <dgm:t>
        <a:bodyPr/>
        <a:lstStyle/>
        <a:p>
          <a:endParaRPr lang="ru-RU"/>
        </a:p>
      </dgm:t>
    </dgm:pt>
    <dgm:pt modelId="{3F00DF5D-332C-4C0D-AA08-5E6D86926C38}" type="pres">
      <dgm:prSet presAssocID="{7366DE77-C14B-494A-AA04-9EABFD4B55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074478-2EA6-4AB7-BABC-677608189A3E}" type="pres">
      <dgm:prSet presAssocID="{F1565D98-F9BC-4A21-9CC9-38DFE4B0E0E8}" presName="Name8" presStyleCnt="0"/>
      <dgm:spPr/>
    </dgm:pt>
    <dgm:pt modelId="{D4E26BC8-0A15-4CAB-8A08-C47C7D39FCD7}" type="pres">
      <dgm:prSet presAssocID="{F1565D98-F9BC-4A21-9CC9-38DFE4B0E0E8}" presName="level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C088A-8574-4D3B-9BA2-91930328F185}" type="pres">
      <dgm:prSet presAssocID="{F1565D98-F9BC-4A21-9CC9-38DFE4B0E0E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9C9130-1687-40B3-B7CC-2BD01FA7DF5B}" type="presOf" srcId="{F1565D98-F9BC-4A21-9CC9-38DFE4B0E0E8}" destId="{728C088A-8574-4D3B-9BA2-91930328F185}" srcOrd="1" destOrd="0" presId="urn:microsoft.com/office/officeart/2005/8/layout/pyramid1"/>
    <dgm:cxn modelId="{53275206-F983-4BD9-9E08-230B8FDE6161}" type="presOf" srcId="{F1565D98-F9BC-4A21-9CC9-38DFE4B0E0E8}" destId="{D4E26BC8-0A15-4CAB-8A08-C47C7D39FCD7}" srcOrd="0" destOrd="0" presId="urn:microsoft.com/office/officeart/2005/8/layout/pyramid1"/>
    <dgm:cxn modelId="{8A3B5A8A-1F8B-410E-9488-0C1B0A179E23}" srcId="{7366DE77-C14B-494A-AA04-9EABFD4B5525}" destId="{F1565D98-F9BC-4A21-9CC9-38DFE4B0E0E8}" srcOrd="0" destOrd="0" parTransId="{54C1A1BE-F0F1-43AB-8980-349F013BE44F}" sibTransId="{B307AC03-AC4D-4A2D-9A43-BB67BB4FD438}"/>
    <dgm:cxn modelId="{7B7FCDA7-CAAB-44E5-A65E-0625B91D9427}" type="presOf" srcId="{7366DE77-C14B-494A-AA04-9EABFD4B5525}" destId="{3F00DF5D-332C-4C0D-AA08-5E6D86926C38}" srcOrd="0" destOrd="0" presId="urn:microsoft.com/office/officeart/2005/8/layout/pyramid1"/>
    <dgm:cxn modelId="{B7101021-9C83-43EB-924C-742E5539E026}" type="presParOf" srcId="{3F00DF5D-332C-4C0D-AA08-5E6D86926C38}" destId="{1B074478-2EA6-4AB7-BABC-677608189A3E}" srcOrd="0" destOrd="0" presId="urn:microsoft.com/office/officeart/2005/8/layout/pyramid1"/>
    <dgm:cxn modelId="{B32B5785-BEB9-4576-81B5-7BE3FF8A0DA8}" type="presParOf" srcId="{1B074478-2EA6-4AB7-BABC-677608189A3E}" destId="{D4E26BC8-0A15-4CAB-8A08-C47C7D39FCD7}" srcOrd="0" destOrd="0" presId="urn:microsoft.com/office/officeart/2005/8/layout/pyramid1"/>
    <dgm:cxn modelId="{A6198E9A-06F2-41F4-9997-234ABED33FFB}" type="presParOf" srcId="{1B074478-2EA6-4AB7-BABC-677608189A3E}" destId="{728C088A-8574-4D3B-9BA2-91930328F18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C9F4C-D948-4190-996E-C54DC0D8987D}">
      <dsp:nvSpPr>
        <dsp:cNvPr id="0" name=""/>
        <dsp:cNvSpPr/>
      </dsp:nvSpPr>
      <dsp:spPr>
        <a:xfrm rot="16200000">
          <a:off x="1095367" y="-1091228"/>
          <a:ext cx="6286544" cy="8469001"/>
        </a:xfrm>
        <a:prstGeom prst="flowChartManualOperation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i="1" kern="1200" dirty="0" smtClean="0"/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/>
            <a:t>Продолжительность проекта: </a:t>
          </a:r>
          <a:r>
            <a:rPr lang="ru-RU" sz="3200" b="0" kern="1200" dirty="0" smtClean="0"/>
            <a:t>долгосрочный (в течении учебного года)</a:t>
          </a:r>
          <a:br>
            <a:rPr lang="ru-RU" sz="3200" b="0" kern="1200" dirty="0" smtClean="0"/>
          </a:br>
          <a:r>
            <a:rPr lang="ru-RU" sz="3200" b="0" kern="1200" dirty="0" smtClean="0"/>
            <a:t/>
          </a:r>
          <a:br>
            <a:rPr lang="ru-RU" sz="3200" b="0" kern="1200" dirty="0" smtClean="0"/>
          </a:br>
          <a:r>
            <a:rPr lang="ru-RU" sz="3200" b="1" i="1" kern="1200" dirty="0" smtClean="0"/>
            <a:t>Тип проекта: </a:t>
          </a:r>
          <a:r>
            <a:rPr lang="ru-RU" sz="3200" b="0" kern="1200" dirty="0" smtClean="0"/>
            <a:t>творческий партнерский</a:t>
          </a:r>
          <a:br>
            <a:rPr lang="ru-RU" sz="3200" b="0" kern="1200" dirty="0" smtClean="0"/>
          </a:br>
          <a:r>
            <a:rPr lang="ru-RU" sz="3200" b="0" kern="1200" dirty="0" smtClean="0"/>
            <a:t/>
          </a:r>
          <a:br>
            <a:rPr lang="ru-RU" sz="3200" b="0" kern="1200" dirty="0" smtClean="0"/>
          </a:br>
          <a:r>
            <a:rPr lang="ru-RU" sz="3200" b="1" i="1" kern="1200" dirty="0" smtClean="0"/>
            <a:t>Участники проекта: </a:t>
          </a:r>
          <a:r>
            <a:rPr lang="ru-RU" sz="3200" b="0" kern="1200" dirty="0" smtClean="0"/>
            <a:t>воспитатели, воспитатель по изо, дети старшего дошкольного возраста, родители</a:t>
          </a:r>
          <a:br>
            <a:rPr lang="ru-RU" sz="3200" b="0" kern="1200" dirty="0" smtClean="0"/>
          </a:br>
          <a:r>
            <a:rPr lang="ru-RU" sz="2700" b="0" kern="1200" dirty="0" smtClean="0"/>
            <a:t/>
          </a:r>
          <a:br>
            <a:rPr lang="ru-RU" sz="2700" b="0" kern="1200" dirty="0" smtClean="0"/>
          </a:br>
          <a:endParaRPr lang="ru-RU" sz="2700" b="0" kern="1200" dirty="0"/>
        </a:p>
      </dsp:txBody>
      <dsp:txXfrm rot="5400000">
        <a:off x="4139" y="1257309"/>
        <a:ext cx="8469001" cy="3771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38F80-1B91-47FA-9CFD-E4FB9E42C15C}">
      <dsp:nvSpPr>
        <dsp:cNvPr id="0" name=""/>
        <dsp:cNvSpPr/>
      </dsp:nvSpPr>
      <dsp:spPr>
        <a:xfrm>
          <a:off x="0" y="0"/>
          <a:ext cx="8305799" cy="5796746"/>
        </a:xfrm>
        <a:prstGeom prst="trapezoid">
          <a:avLst>
            <a:gd name="adj" fmla="val 71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/>
            <a:t>Задачи проекта</a:t>
          </a:r>
          <a:br>
            <a:rPr lang="ru-RU" sz="3400" b="1" kern="1200" dirty="0" smtClean="0"/>
          </a:br>
          <a:r>
            <a:rPr lang="ru-RU" sz="3400" b="0" kern="1200" dirty="0" smtClean="0"/>
            <a:t/>
          </a:r>
          <a:br>
            <a:rPr lang="ru-RU" sz="3400" b="0" kern="1200" dirty="0" smtClean="0"/>
          </a:br>
          <a:r>
            <a:rPr lang="ru-RU" sz="3400" b="1" i="1" u="sng" kern="1200" dirty="0" smtClean="0"/>
            <a:t> Для педагогов:</a:t>
          </a:r>
          <a:r>
            <a:rPr lang="ru-RU" sz="3400" b="0" kern="1200" dirty="0" smtClean="0"/>
            <a:t/>
          </a:r>
          <a:br>
            <a:rPr lang="ru-RU" sz="3400" b="0" kern="1200" dirty="0" smtClean="0"/>
          </a:br>
          <a:r>
            <a:rPr lang="ru-RU" sz="3400" b="0" kern="1200" dirty="0" smtClean="0"/>
            <a:t/>
          </a:r>
          <a:br>
            <a:rPr lang="ru-RU" sz="3400" b="0" kern="1200" dirty="0" smtClean="0"/>
          </a:br>
          <a:r>
            <a:rPr lang="ru-RU" sz="3400" b="0" kern="1200" dirty="0" smtClean="0"/>
            <a:t>Развивать социально-профессиональную компетентность и личностный потенциал</a:t>
          </a:r>
          <a:br>
            <a:rPr lang="ru-RU" sz="3400" b="0" kern="1200" dirty="0" smtClean="0"/>
          </a:br>
          <a:r>
            <a:rPr lang="ru-RU" sz="3400" b="0" kern="1200" dirty="0" smtClean="0"/>
            <a:t/>
          </a:r>
          <a:br>
            <a:rPr lang="ru-RU" sz="3400" b="0" kern="1200" dirty="0" smtClean="0"/>
          </a:br>
          <a:r>
            <a:rPr lang="ru-RU" sz="3400" b="0" kern="1200" dirty="0" smtClean="0"/>
            <a:t>Создавать предметно-развивающую среду, способствующую формированию и развитию культуры поведения детей</a:t>
          </a:r>
          <a:br>
            <a:rPr lang="ru-RU" sz="3400" b="0" kern="1200" dirty="0" smtClean="0"/>
          </a:br>
          <a:endParaRPr lang="ru-RU" sz="3400" b="0" kern="1200" dirty="0"/>
        </a:p>
      </dsp:txBody>
      <dsp:txXfrm>
        <a:off x="0" y="0"/>
        <a:ext cx="8305799" cy="57967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6F79F-325F-498B-92EB-3D77662F27B9}">
      <dsp:nvSpPr>
        <dsp:cNvPr id="0" name=""/>
        <dsp:cNvSpPr/>
      </dsp:nvSpPr>
      <dsp:spPr>
        <a:xfrm>
          <a:off x="0" y="0"/>
          <a:ext cx="8305800" cy="6072230"/>
        </a:xfrm>
        <a:prstGeom prst="trapezoid">
          <a:avLst>
            <a:gd name="adj" fmla="val 68392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u="sng" kern="1200" dirty="0" smtClean="0"/>
            <a:t>Для детей:</a:t>
          </a:r>
          <a:r>
            <a:rPr lang="ru-RU" sz="3000" b="0" kern="1200" dirty="0" smtClean="0"/>
            <a:t/>
          </a:r>
          <a:br>
            <a:rPr lang="ru-RU" sz="3000" b="0" kern="1200" dirty="0" smtClean="0"/>
          </a:br>
          <a:r>
            <a:rPr lang="ru-RU" sz="3000" b="0" kern="1200" dirty="0" smtClean="0"/>
            <a:t/>
          </a:r>
          <a:br>
            <a:rPr lang="ru-RU" sz="3000" b="0" kern="1200" dirty="0" smtClean="0"/>
          </a:br>
          <a:r>
            <a:rPr lang="ru-RU" sz="3000" b="0" kern="1200" dirty="0" smtClean="0"/>
            <a:t> Способствовать формированию у детей правил хорошего тона</a:t>
          </a:r>
          <a:br>
            <a:rPr lang="ru-RU" sz="3000" b="0" kern="1200" dirty="0" smtClean="0"/>
          </a:br>
          <a:r>
            <a:rPr lang="ru-RU" sz="3000" b="0" kern="1200" dirty="0" smtClean="0"/>
            <a:t/>
          </a:r>
          <a:br>
            <a:rPr lang="ru-RU" sz="3000" b="0" kern="1200" dirty="0" smtClean="0"/>
          </a:br>
          <a:r>
            <a:rPr lang="ru-RU" sz="3000" b="0" kern="1200" dirty="0" smtClean="0"/>
            <a:t> Прививать навыки культурного поведения в повседневной жизни</a:t>
          </a:r>
          <a:br>
            <a:rPr lang="ru-RU" sz="3000" b="0" kern="1200" dirty="0" smtClean="0"/>
          </a:br>
          <a:r>
            <a:rPr lang="ru-RU" sz="3000" b="0" kern="1200" dirty="0" smtClean="0"/>
            <a:t/>
          </a:r>
          <a:br>
            <a:rPr lang="ru-RU" sz="3000" b="0" kern="1200" dirty="0" smtClean="0"/>
          </a:br>
          <a:r>
            <a:rPr lang="ru-RU" sz="3000" b="0" kern="1200" dirty="0" smtClean="0"/>
            <a:t> Знакомить с правилами этикета</a:t>
          </a:r>
          <a:br>
            <a:rPr lang="ru-RU" sz="3000" b="0" kern="1200" dirty="0" smtClean="0"/>
          </a:br>
          <a:r>
            <a:rPr lang="ru-RU" sz="3000" b="0" kern="1200" dirty="0" smtClean="0"/>
            <a:t/>
          </a:r>
          <a:br>
            <a:rPr lang="ru-RU" sz="3000" b="0" kern="1200" dirty="0" smtClean="0"/>
          </a:br>
          <a:r>
            <a:rPr lang="ru-RU" sz="3000" b="0" kern="1200" dirty="0" smtClean="0"/>
            <a:t> Способствовать развитию у детей исследовательских навыков в процессе проектной деятельности</a:t>
          </a:r>
          <a:br>
            <a:rPr lang="ru-RU" sz="3000" b="0" kern="1200" dirty="0" smtClean="0"/>
          </a:br>
          <a:endParaRPr lang="ru-RU" sz="3000" b="0" kern="1200" dirty="0"/>
        </a:p>
      </dsp:txBody>
      <dsp:txXfrm>
        <a:off x="0" y="0"/>
        <a:ext cx="8305800" cy="60722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26BC8-0A15-4CAB-8A08-C47C7D39FCD7}">
      <dsp:nvSpPr>
        <dsp:cNvPr id="0" name=""/>
        <dsp:cNvSpPr/>
      </dsp:nvSpPr>
      <dsp:spPr>
        <a:xfrm>
          <a:off x="0" y="0"/>
          <a:ext cx="8305800" cy="6357981"/>
        </a:xfrm>
        <a:prstGeom prst="trapezoid">
          <a:avLst>
            <a:gd name="adj" fmla="val 6531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u="sng" kern="1200" dirty="0" smtClean="0"/>
            <a:t>Для родителей: </a:t>
          </a:r>
          <a:r>
            <a:rPr lang="ru-RU" sz="2800" b="0" kern="1200" dirty="0" smtClean="0"/>
            <a:t/>
          </a:r>
          <a:br>
            <a:rPr lang="ru-RU" sz="2800" b="0" kern="1200" dirty="0" smtClean="0"/>
          </a:br>
          <a:r>
            <a:rPr lang="ru-RU" sz="2800" b="0" kern="1200" dirty="0" smtClean="0"/>
            <a:t/>
          </a:r>
          <a:br>
            <a:rPr lang="ru-RU" sz="2800" b="0" kern="1200" dirty="0" smtClean="0"/>
          </a:br>
          <a:r>
            <a:rPr lang="ru-RU" sz="2800" b="0" kern="1200" dirty="0" smtClean="0"/>
            <a:t>Расширить представления родителей о значении воспитания культуры поведения в жизни ребенка</a:t>
          </a:r>
          <a:br>
            <a:rPr lang="ru-RU" sz="2800" b="0" kern="1200" dirty="0" smtClean="0"/>
          </a:br>
          <a:r>
            <a:rPr lang="ru-RU" sz="2800" b="0" kern="1200" dirty="0" smtClean="0"/>
            <a:t/>
          </a:r>
          <a:br>
            <a:rPr lang="ru-RU" sz="2800" b="0" kern="1200" dirty="0" smtClean="0"/>
          </a:br>
          <a:r>
            <a:rPr lang="ru-RU" sz="2800" b="0" kern="1200" dirty="0" smtClean="0"/>
            <a:t>Способствовать повышению уровня культуры родителей</a:t>
          </a:r>
          <a:br>
            <a:rPr lang="ru-RU" sz="2800" b="0" kern="1200" dirty="0" smtClean="0"/>
          </a:br>
          <a:r>
            <a:rPr lang="ru-RU" sz="2800" b="0" kern="1200" dirty="0" smtClean="0"/>
            <a:t/>
          </a:r>
          <a:br>
            <a:rPr lang="ru-RU" sz="2800" b="0" kern="1200" dirty="0" smtClean="0"/>
          </a:br>
          <a:r>
            <a:rPr lang="ru-RU" sz="2800" b="0" kern="1200" dirty="0" smtClean="0"/>
            <a:t>Побуждать родителей употреблять в речи образцы речевого этикета, быть примером для ребенка</a:t>
          </a:r>
          <a:br>
            <a:rPr lang="ru-RU" sz="2800" b="0" kern="1200" dirty="0" smtClean="0"/>
          </a:br>
          <a:r>
            <a:rPr lang="ru-RU" sz="2800" b="0" kern="1200" dirty="0" smtClean="0"/>
            <a:t/>
          </a:r>
          <a:br>
            <a:rPr lang="ru-RU" sz="2800" b="0" kern="1200" dirty="0" smtClean="0"/>
          </a:br>
          <a:r>
            <a:rPr lang="ru-RU" sz="2800" b="0" kern="1200" dirty="0" smtClean="0"/>
            <a:t>Повышать у родителей уровень ответственности за воспитание культуры поведения у ребенка</a:t>
          </a:r>
          <a:br>
            <a:rPr lang="ru-RU" sz="2800" b="0" kern="1200" dirty="0" smtClean="0"/>
          </a:br>
          <a:endParaRPr lang="ru-RU" sz="2800" b="0" kern="1200" dirty="0"/>
        </a:p>
      </dsp:txBody>
      <dsp:txXfrm>
        <a:off x="0" y="0"/>
        <a:ext cx="8305800" cy="6357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CF74-07EB-4126-8CEE-A18FA4B41B27}" type="datetimeFigureOut">
              <a:rPr lang="ru-RU" smtClean="0"/>
              <a:pPr/>
              <a:t>16.08.2017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69DC-259D-4B6F-BB33-A6824DAFAE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CF74-07EB-4126-8CEE-A18FA4B41B27}" type="datetimeFigureOut">
              <a:rPr lang="ru-RU" smtClean="0"/>
              <a:pPr/>
              <a:t>16.08.2017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69DC-259D-4B6F-BB33-A6824DAFAE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CF74-07EB-4126-8CEE-A18FA4B41B27}" type="datetimeFigureOut">
              <a:rPr lang="ru-RU" smtClean="0"/>
              <a:pPr/>
              <a:t>16.08.2017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69DC-259D-4B6F-BB33-A6824DAFAE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CF74-07EB-4126-8CEE-A18FA4B41B27}" type="datetimeFigureOut">
              <a:rPr lang="ru-RU" smtClean="0"/>
              <a:pPr/>
              <a:t>16.08.2017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69DC-259D-4B6F-BB33-A6824DAFAE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CF74-07EB-4126-8CEE-A18FA4B41B27}" type="datetimeFigureOut">
              <a:rPr lang="ru-RU" smtClean="0"/>
              <a:pPr/>
              <a:t>16.08.2017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69DC-259D-4B6F-BB33-A6824DAFAE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CF74-07EB-4126-8CEE-A18FA4B41B27}" type="datetimeFigureOut">
              <a:rPr lang="ru-RU" smtClean="0"/>
              <a:pPr/>
              <a:t>16.08.2017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69DC-259D-4B6F-BB33-A6824DAFAE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CF74-07EB-4126-8CEE-A18FA4B41B27}" type="datetimeFigureOut">
              <a:rPr lang="ru-RU" smtClean="0"/>
              <a:pPr/>
              <a:t>16.08.2017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69DC-259D-4B6F-BB33-A6824DAFAE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CF74-07EB-4126-8CEE-A18FA4B41B27}" type="datetimeFigureOut">
              <a:rPr lang="ru-RU" smtClean="0"/>
              <a:pPr/>
              <a:t>16.08.2017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69DC-259D-4B6F-BB33-A6824DAFAE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CF74-07EB-4126-8CEE-A18FA4B41B27}" type="datetimeFigureOut">
              <a:rPr lang="ru-RU" smtClean="0"/>
              <a:pPr/>
              <a:t>16.08.2017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69DC-259D-4B6F-BB33-A6824DAFAE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CF74-07EB-4126-8CEE-A18FA4B41B27}" type="datetimeFigureOut">
              <a:rPr lang="ru-RU" smtClean="0"/>
              <a:pPr/>
              <a:t>16.08.2017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69DC-259D-4B6F-BB33-A6824DAFAE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CF74-07EB-4126-8CEE-A18FA4B41B27}" type="datetimeFigureOut">
              <a:rPr lang="ru-RU" smtClean="0"/>
              <a:pPr/>
              <a:t>16.08.2017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2769DC-259D-4B6F-BB33-A6824DAFAEE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ADCF74-07EB-4126-8CEE-A18FA4B41B27}" type="datetimeFigureOut">
              <a:rPr lang="ru-RU" smtClean="0"/>
              <a:pPr/>
              <a:t>16.08.2017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2769DC-259D-4B6F-BB33-A6824DAFAEE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wm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wmf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851648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Проект по формированию культуры поведения и основ речевого этикета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14686"/>
            <a:ext cx="7854696" cy="292895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«Путешествие в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страну вежливости»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Автор: Цырфа Ю.С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Documents and Settings\Юля\Рабочий стол\картинки к проекту\solnyshko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9" y="4143380"/>
            <a:ext cx="3428992" cy="27146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9674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100" b="1" i="1" u="sng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педагогов: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Картотеки стихов, загадок, связанных с культурой поведения </a:t>
            </a:r>
            <a:b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Дидактические игры «Настольный театр» ;«Можно – нельзя» «Волшебное эхо» ;«За что спасибо?» ;«Волшебное кресло»; «Просьба»</a:t>
            </a:r>
            <a:b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Оформление стенда «Правила семейного этикета»</a:t>
            </a:r>
            <a:b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Консультация для родителей «Уроки вежливости»</a:t>
            </a:r>
            <a:b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Презентация «Расту культурным»</a:t>
            </a:r>
            <a:b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:\Documents and Settings\Юля\Рабочий стол\картинки к проекту\solnyshko_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7" y="4714884"/>
            <a:ext cx="2714613" cy="20637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9674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b="1" i="1" u="sng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родителей: </a:t>
            </a: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рисование на тему вежливости</a:t>
            </a:r>
            <a:b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словарь вежливых слов</a:t>
            </a:r>
            <a:b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сборник пословиц о доброте</a:t>
            </a:r>
            <a:b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фотовыставка «Добрые дела» </a:t>
            </a:r>
            <a:b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:\Documents and Settings\Юля\Рабочий стол\картинки к проекту\0_76f6a_ac47a0a7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28604"/>
            <a:ext cx="3500430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5929354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200"/>
              <a:buFont typeface="Arial"/>
              <a:buChar char="·"/>
              <a:tabLst>
                <a:tab pos="361950" algn="l"/>
              </a:tabLst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Ожидаемые результаты по проекту</a:t>
            </a: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b="1" i="1" u="sng" dirty="0" smtClean="0">
                <a:solidFill>
                  <a:srgbClr val="00602B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детей: </a:t>
            </a: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Сформированные представления у детей о правилах хорошего тона </a:t>
            </a:r>
            <a:b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Сформированные навыки культурного поведения в повседневной жизни</a:t>
            </a:r>
            <a:b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Знание правил этикета</a:t>
            </a:r>
            <a:b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Появление предпосылок исследовательских навыков в процессе проектной деятельности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68184"/>
          </a:xfrm>
        </p:spPr>
        <p:txBody>
          <a:bodyPr>
            <a:normAutofit fontScale="90000"/>
          </a:bodyPr>
          <a:lstStyle/>
          <a:p>
            <a:pPr marL="361950">
              <a:lnSpc>
                <a:spcPct val="150000"/>
              </a:lnSpc>
              <a:spcAft>
                <a:spcPts val="0"/>
              </a:spcAft>
            </a:pPr>
            <a:r>
              <a:rPr lang="ru-RU" sz="3200" b="1" i="1" u="sng" dirty="0" smtClean="0">
                <a:solidFill>
                  <a:srgbClr val="00602B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педагогов: </a:t>
            </a: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Повышение социально-профессиональной компетентности и личностного потенциала</a:t>
            </a:r>
            <a:b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Активное участие семей воспитанников в проекте</a:t>
            </a:r>
            <a:b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 Обогащение </a:t>
            </a:r>
            <a:b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предметно-развивающей среды</a:t>
            </a:r>
            <a:b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:\Documents and Settings\Юля\Рабочий стол\картинки к проекту\0_5c36b_36b777cc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500306"/>
            <a:ext cx="3357554" cy="4357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3695"/>
            <a:ext cx="8305800" cy="6290015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Для родителей: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Повышение уровня культуры родителей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 Рост уровня ответственности родителей за воспитание культуры поведения у ребенка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 Расширение представлений родителей о значении воспитания культуры поведения в жизни 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:\Program Files\Microsoft Office\MEDIA\CAGCAT10\j021672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071942"/>
            <a:ext cx="2164618" cy="26091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71670" y="3429000"/>
            <a:ext cx="5238637" cy="321471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8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</a:t>
            </a:r>
          </a:p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85720" y="285728"/>
          <a:ext cx="847728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Program Files\Microsoft Office\MEDIA\CAGCAT10\j0212701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7143768" y="6857997"/>
            <a:ext cx="2000232" cy="45719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91469" y="4781739"/>
            <a:ext cx="1952531" cy="20762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86766" cy="1581904"/>
          </a:xfrm>
        </p:spPr>
        <p:txBody>
          <a:bodyPr>
            <a:noAutofit/>
          </a:bodyPr>
          <a:lstStyle/>
          <a:p>
            <a:pPr algn="ctr"/>
            <a:r>
              <a:rPr lang="ru-RU" sz="3600" b="1" i="1" u="sng" dirty="0" smtClean="0">
                <a:solidFill>
                  <a:srgbClr val="C00000"/>
                </a:solidFill>
              </a:rPr>
              <a:t>Проблема</a:t>
            </a:r>
            <a:r>
              <a:rPr lang="ru-RU" sz="3600" b="1" dirty="0" smtClean="0">
                <a:solidFill>
                  <a:srgbClr val="C00000"/>
                </a:solidFill>
              </a:rPr>
              <a:t>: несформированность общепринятых норм и правил поведения у детей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:\Documents and Settings\Юля\Рабочий стол\картинки к проекту\1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357430"/>
            <a:ext cx="6643734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04"/>
          </a:xfrm>
        </p:spPr>
        <p:txBody>
          <a:bodyPr>
            <a:noAutofit/>
          </a:bodyPr>
          <a:lstStyle/>
          <a:p>
            <a:pPr algn="ctr"/>
            <a:r>
              <a:rPr lang="ru-RU" sz="3200" b="1" i="1" u="sng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32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создание педагогических условий для формирования у детей культуры поведения и речевого этикета через использование метода проекта</a:t>
            </a:r>
            <a:endParaRPr lang="ru-RU" sz="32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Documents and Settings\Юля\Рабочий стол\картинки к проекту\1372789064_vejliv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357430"/>
            <a:ext cx="6715172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57200" y="704088"/>
          <a:ext cx="8305800" cy="5796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57200" y="500042"/>
          <a:ext cx="8305800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Program Files\Microsoft Office\MEDIA\CAGCAT10\j0212701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439" y="0"/>
            <a:ext cx="1286561" cy="45719"/>
          </a:xfrm>
          <a:prstGeom prst="rect">
            <a:avLst/>
          </a:prstGeom>
          <a:noFill/>
        </p:spPr>
      </p:pic>
      <p:pic>
        <p:nvPicPr>
          <p:cNvPr id="5122" name="Picture 2" descr="H:\Documents and Settings\Юля\Рабочий стол\картинки к проекту\100777129_1368250623_APD_LoveDeminTeddy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14346" y="4572008"/>
            <a:ext cx="2214578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28596" y="285728"/>
          <a:ext cx="8305800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8043977" y="6857999"/>
            <a:ext cx="1100023" cy="457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305800" cy="472517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Форма проведения итогового мероприятия проекта: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развлечение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Название игрового мероприятия проекта: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«Путешествие в страну вежливости»</a:t>
            </a:r>
            <a:r>
              <a:rPr lang="en-US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dirty="0" smtClean="0">
                <a:ea typeface="Times New Roman"/>
                <a:cs typeface="Times New Roman"/>
              </a:rPr>
              <a:t/>
            </a:r>
            <a:br>
              <a:rPr lang="ru-RU" sz="3200" dirty="0" smtClean="0">
                <a:ea typeface="Times New Roman"/>
                <a:cs typeface="Times New Roman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:\Documents and Settings\Юля\Рабочий стол\картинки к проекту\clipart-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286124"/>
            <a:ext cx="3976694" cy="3357586"/>
          </a:xfrm>
          <a:prstGeom prst="rect">
            <a:avLst/>
          </a:prstGeom>
          <a:noFill/>
        </p:spPr>
      </p:pic>
      <p:pic>
        <p:nvPicPr>
          <p:cNvPr id="6147" name="Picture 3" descr="H:\Documents and Settings\Юля\Рабочий стол\картинки к проекту\0_6e666_4cec1373_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214421"/>
            <a:ext cx="2857487" cy="32861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9674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Продукты проекта</a:t>
            </a:r>
            <a:r>
              <a:rPr lang="ru-RU" sz="3200" dirty="0" smtClean="0">
                <a:ea typeface="Times New Roman"/>
                <a:cs typeface="Times New Roman"/>
              </a:rPr>
              <a:t/>
            </a:r>
            <a:br>
              <a:rPr lang="ru-RU" sz="3200" dirty="0" smtClean="0">
                <a:ea typeface="Times New Roman"/>
                <a:cs typeface="Times New Roman"/>
              </a:rPr>
            </a:br>
            <a:r>
              <a:rPr lang="ru-RU" sz="3200" b="1" i="1" u="sng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детей:</a:t>
            </a:r>
            <a:r>
              <a:rPr lang="ru-RU" sz="3200" dirty="0" smtClean="0">
                <a:ea typeface="Times New Roman"/>
                <a:cs typeface="Times New Roman"/>
              </a:rPr>
              <a:t/>
            </a:r>
            <a:br>
              <a:rPr lang="ru-RU" sz="3200" dirty="0" smtClean="0">
                <a:ea typeface="Times New Roman"/>
                <a:cs typeface="Times New Roman"/>
              </a:rPr>
            </a:br>
            <a:r>
              <a:rPr lang="en-US" sz="3200" dirty="0" smtClean="0">
                <a:ea typeface="Times New Roman"/>
                <a:cs typeface="Times New Roman"/>
              </a:rPr>
              <a:t>- </a:t>
            </a: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газета «что такое хорошо и что такое плохо?»</a:t>
            </a:r>
            <a:b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выставка детских рисунков на тему вежливости</a:t>
            </a:r>
            <a:b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куклы Забияка и Фея Вежливости</a:t>
            </a:r>
            <a:r>
              <a:rPr lang="en-US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3200" dirty="0" smtClean="0">
                <a:latin typeface="Courier New"/>
                <a:ea typeface="Times New Roman"/>
                <a:cs typeface="Times New Roman"/>
              </a:rPr>
              <a:t/>
            </a:r>
            <a:br>
              <a:rPr lang="en-US" sz="3200" dirty="0" smtClean="0">
                <a:latin typeface="Courier New"/>
                <a:ea typeface="Times New Roman"/>
                <a:cs typeface="Times New Roman"/>
              </a:rPr>
            </a:br>
            <a:r>
              <a:rPr lang="ru-RU" sz="3200" dirty="0" smtClean="0">
                <a:latin typeface="Courier New"/>
                <a:ea typeface="Times New Roman"/>
                <a:cs typeface="Times New Roman"/>
              </a:rPr>
              <a:t> </a:t>
            </a:r>
            <a:r>
              <a:rPr lang="ru-RU" sz="3200" dirty="0" smtClean="0">
                <a:latin typeface="Symbol"/>
                <a:ea typeface="Times New Roman"/>
                <a:cs typeface="Times New Roman"/>
              </a:rPr>
              <a:t/>
            </a:r>
            <a:br>
              <a:rPr lang="ru-RU" sz="3200" dirty="0" smtClean="0">
                <a:latin typeface="Symbol"/>
                <a:ea typeface="Times New Roman"/>
                <a:cs typeface="Times New Roman"/>
              </a:rPr>
            </a:br>
            <a:endParaRPr lang="ru-RU" sz="3200" dirty="0"/>
          </a:p>
        </p:txBody>
      </p:sp>
      <p:pic>
        <p:nvPicPr>
          <p:cNvPr id="7170" name="Picture 2" descr="H:\Documents and Settings\Юля\Рабочий стол\картинки к проекту\4106170-thum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195638"/>
            <a:ext cx="3643306" cy="3571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181</TotalTime>
  <Words>96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Проект по формированию культуры поведения и основ речевого этикета </vt:lpstr>
      <vt:lpstr>Слайд 2</vt:lpstr>
      <vt:lpstr>Проблема: несформированность общепринятых норм и правил поведения у детей</vt:lpstr>
      <vt:lpstr>Цель проекта: создание педагогических условий для формирования у детей культуры поведения и речевого этикета через использование метода проекта</vt:lpstr>
      <vt:lpstr>Слайд 5</vt:lpstr>
      <vt:lpstr>Слайд 6</vt:lpstr>
      <vt:lpstr>Слайд 7</vt:lpstr>
      <vt:lpstr>Форма проведения итогового мероприятия проекта: развлечение Название игрового мероприятия проекта: «Путешествие в страну вежливости»   </vt:lpstr>
      <vt:lpstr>Продукты проекта Для детей: - газета «что такое хорошо и что такое плохо?» - выставка детских рисунков на тему вежливости - куклы Забияка и Фея Вежливости     </vt:lpstr>
      <vt:lpstr>Для педагогов: - Картотеки стихов, загадок, связанных с культурой поведения  - Дидактические игры «Настольный театр» ;«Можно – нельзя» «Волшебное эхо» ;«За что спасибо?» ;«Волшебное кресло»; «Просьба» - Оформление стенда «Правила семейного этикета» - Консультация для родителей «Уроки вежливости» - Презентация «Расту культурным»  </vt:lpstr>
      <vt:lpstr>Для родителей:  - рисование на тему вежливости - словарь вежливых слов - сборник пословиц о доброте - фотовыставка «Добрые дела»    </vt:lpstr>
      <vt:lpstr>Ожидаемые результаты по проекту Для детей:  - Сформированные представления у детей о правилах хорошего тона  - Сформированные навыки культурного поведения в повседневной жизни - Знание правил этикета - Появление предпосылок исследовательских навыков в процессе проектной деятельности </vt:lpstr>
      <vt:lpstr>Для педагогов:  - Повышение социально-профессиональной компетентности и личностного потенциала - Активное участие семей воспитанников в проекте -  Обогащение  предметно-развивающей среды   </vt:lpstr>
      <vt:lpstr>Для родителей:  - Повышение уровня культуры родителей  - Рост уровня ответственности родителей за воспитание культуры поведения у ребенка  - Расширение представлений родителей о значении воспитания культуры поведения в жизни  ребенка    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2014-05-07T08:18:32Z</dcterms:created>
  <dcterms:modified xsi:type="dcterms:W3CDTF">2017-08-16T10:53:44Z</dcterms:modified>
</cp:coreProperties>
</file>