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FF"/>
    <a:srgbClr val="FF0066"/>
    <a:srgbClr val="3333CC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A358E-4F72-46A4-BE43-8F6A49FB71E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32BCCA-BA93-46FB-A90C-09A0748839E3}">
      <dgm:prSet custT="1"/>
      <dgm:spPr/>
      <dgm:t>
        <a:bodyPr/>
        <a:lstStyle/>
        <a:p>
          <a:pPr rtl="0"/>
          <a:r>
            <a:rPr lang="ru-RU" sz="2000" b="1" dirty="0" smtClean="0"/>
            <a:t>Мелкая моторика </a:t>
          </a:r>
          <a:br>
            <a:rPr lang="ru-RU" sz="2000" b="1" dirty="0" smtClean="0"/>
          </a:br>
          <a:endParaRPr lang="ru-RU" sz="2000" b="1" dirty="0"/>
        </a:p>
      </dgm:t>
    </dgm:pt>
    <dgm:pt modelId="{54721BBF-567D-414C-A2DD-F76C58710EA2}" type="parTrans" cxnId="{8C39FAC1-ED14-42DB-83AC-7C522DA80848}">
      <dgm:prSet/>
      <dgm:spPr/>
      <dgm:t>
        <a:bodyPr/>
        <a:lstStyle/>
        <a:p>
          <a:endParaRPr lang="ru-RU"/>
        </a:p>
      </dgm:t>
    </dgm:pt>
    <dgm:pt modelId="{B6B6B23D-F12A-45E5-8D50-6A5DF0E5A85E}" type="sibTrans" cxnId="{8C39FAC1-ED14-42DB-83AC-7C522DA80848}">
      <dgm:prSet/>
      <dgm:spPr/>
      <dgm:t>
        <a:bodyPr/>
        <a:lstStyle/>
        <a:p>
          <a:endParaRPr lang="ru-RU"/>
        </a:p>
      </dgm:t>
    </dgm:pt>
    <dgm:pt modelId="{4FBEF28D-7632-440C-B27A-1B9ED85D09EC}">
      <dgm:prSet custT="1"/>
      <dgm:spPr/>
      <dgm:t>
        <a:bodyPr/>
        <a:lstStyle/>
        <a:p>
          <a:r>
            <a:rPr lang="ru-RU" sz="2000" b="1" dirty="0" smtClean="0"/>
            <a:t>Нервная </a:t>
          </a:r>
        </a:p>
        <a:p>
          <a:r>
            <a:rPr lang="ru-RU" sz="2000" b="1" dirty="0" smtClean="0"/>
            <a:t>система</a:t>
          </a:r>
          <a:endParaRPr lang="ru-RU" sz="2000" b="1" dirty="0"/>
        </a:p>
      </dgm:t>
    </dgm:pt>
    <dgm:pt modelId="{E02AA7ED-DED3-4BAE-8D5A-32C3D69AB031}" type="parTrans" cxnId="{51E8C6D8-317A-457C-876B-AE41830A8619}">
      <dgm:prSet/>
      <dgm:spPr/>
      <dgm:t>
        <a:bodyPr/>
        <a:lstStyle/>
        <a:p>
          <a:endParaRPr lang="ru-RU"/>
        </a:p>
      </dgm:t>
    </dgm:pt>
    <dgm:pt modelId="{3F7EBA8D-8BB3-4BDD-BED9-087E40A2916C}" type="sibTrans" cxnId="{51E8C6D8-317A-457C-876B-AE41830A8619}">
      <dgm:prSet/>
      <dgm:spPr/>
      <dgm:t>
        <a:bodyPr/>
        <a:lstStyle/>
        <a:p>
          <a:endParaRPr lang="ru-RU"/>
        </a:p>
      </dgm:t>
    </dgm:pt>
    <dgm:pt modelId="{27C12152-8303-4D72-9290-8DB17528D6A6}">
      <dgm:prSet custT="1"/>
      <dgm:spPr/>
      <dgm:t>
        <a:bodyPr/>
        <a:lstStyle/>
        <a:p>
          <a:r>
            <a:rPr lang="ru-RU" sz="2000" b="1" dirty="0" smtClean="0"/>
            <a:t>Зрение</a:t>
          </a:r>
          <a:endParaRPr lang="ru-RU" sz="2000" b="1" dirty="0"/>
        </a:p>
      </dgm:t>
    </dgm:pt>
    <dgm:pt modelId="{22C41232-CC85-44CB-BCF4-A98533750C70}" type="parTrans" cxnId="{CBE1DBE1-BCDD-44C6-AECA-BE182C4518B3}">
      <dgm:prSet/>
      <dgm:spPr/>
      <dgm:t>
        <a:bodyPr/>
        <a:lstStyle/>
        <a:p>
          <a:endParaRPr lang="ru-RU"/>
        </a:p>
      </dgm:t>
    </dgm:pt>
    <dgm:pt modelId="{683F5745-E060-4D25-8E19-17F2625189BD}" type="sibTrans" cxnId="{CBE1DBE1-BCDD-44C6-AECA-BE182C4518B3}">
      <dgm:prSet/>
      <dgm:spPr/>
      <dgm:t>
        <a:bodyPr/>
        <a:lstStyle/>
        <a:p>
          <a:endParaRPr lang="ru-RU"/>
        </a:p>
      </dgm:t>
    </dgm:pt>
    <dgm:pt modelId="{EC96B88F-E77B-4B03-8665-324877AB91B9}">
      <dgm:prSet/>
      <dgm:spPr/>
      <dgm:t>
        <a:bodyPr/>
        <a:lstStyle/>
        <a:p>
          <a:r>
            <a:rPr lang="ru-RU" b="1" dirty="0" smtClean="0"/>
            <a:t>Внимание память восприятие</a:t>
          </a:r>
          <a:endParaRPr lang="ru-RU" b="1" dirty="0"/>
        </a:p>
      </dgm:t>
    </dgm:pt>
    <dgm:pt modelId="{354344DA-BB42-4BEA-8E8E-4F448275AA7B}" type="parTrans" cxnId="{7F682D57-12EE-4218-8082-54AE1FE04401}">
      <dgm:prSet/>
      <dgm:spPr/>
      <dgm:t>
        <a:bodyPr/>
        <a:lstStyle/>
        <a:p>
          <a:endParaRPr lang="ru-RU"/>
        </a:p>
      </dgm:t>
    </dgm:pt>
    <dgm:pt modelId="{EC418F3C-6CC2-457D-A8ED-45943AD2637F}" type="sibTrans" cxnId="{7F682D57-12EE-4218-8082-54AE1FE04401}">
      <dgm:prSet/>
      <dgm:spPr/>
      <dgm:t>
        <a:bodyPr/>
        <a:lstStyle/>
        <a:p>
          <a:endParaRPr lang="ru-RU"/>
        </a:p>
      </dgm:t>
    </dgm:pt>
    <dgm:pt modelId="{A1AD9A7C-6B04-4B98-9F64-C86B5FC70AC0}" type="pres">
      <dgm:prSet presAssocID="{4E5A358E-4F72-46A4-BE43-8F6A49FB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6C74-0777-4724-B29C-0F21E0ACCC0E}" type="pres">
      <dgm:prSet presAssocID="{BD32BCCA-BA93-46FB-A90C-09A0748839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5435C-AF72-4C97-B3BA-39FEEFF4E129}" type="pres">
      <dgm:prSet presAssocID="{BD32BCCA-BA93-46FB-A90C-09A0748839E3}" presName="spNode" presStyleCnt="0"/>
      <dgm:spPr/>
    </dgm:pt>
    <dgm:pt modelId="{0B0CFF56-47BF-415C-A04C-2A715A3D9D42}" type="pres">
      <dgm:prSet presAssocID="{B6B6B23D-F12A-45E5-8D50-6A5DF0E5A85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97AC5A2-59B6-4AFB-A427-BD2CFA142630}" type="pres">
      <dgm:prSet presAssocID="{4FBEF28D-7632-440C-B27A-1B9ED85D09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104B-231A-4982-9640-E70DC3CE57A9}" type="pres">
      <dgm:prSet presAssocID="{4FBEF28D-7632-440C-B27A-1B9ED85D09EC}" presName="spNode" presStyleCnt="0"/>
      <dgm:spPr/>
    </dgm:pt>
    <dgm:pt modelId="{263D6543-F0AE-4B4B-8AD4-A11CB094993B}" type="pres">
      <dgm:prSet presAssocID="{3F7EBA8D-8BB3-4BDD-BED9-087E40A2916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03DDD7B-78AB-4246-969B-C1112C856DBC}" type="pres">
      <dgm:prSet presAssocID="{EC96B88F-E77B-4B03-8665-324877AB91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94386-A4D0-4F92-9FF1-07F8375B4F1E}" type="pres">
      <dgm:prSet presAssocID="{EC96B88F-E77B-4B03-8665-324877AB91B9}" presName="spNode" presStyleCnt="0"/>
      <dgm:spPr/>
    </dgm:pt>
    <dgm:pt modelId="{FD1679E9-31CA-48F8-BFBE-0E6ED196AFB5}" type="pres">
      <dgm:prSet presAssocID="{EC418F3C-6CC2-457D-A8ED-45943AD2637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F2BF5D6-D8FE-427A-AF7D-10D013DA8069}" type="pres">
      <dgm:prSet presAssocID="{27C12152-8303-4D72-9290-8DB17528D6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B05F8-7251-4E21-88FE-5391E58ABD06}" type="pres">
      <dgm:prSet presAssocID="{27C12152-8303-4D72-9290-8DB17528D6A6}" presName="spNode" presStyleCnt="0"/>
      <dgm:spPr/>
    </dgm:pt>
    <dgm:pt modelId="{DA596482-A46E-48A2-BE53-FBC080AE2D30}" type="pres">
      <dgm:prSet presAssocID="{683F5745-E060-4D25-8E19-17F2625189BD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08D4254-2947-4902-AD50-459809F497F4}" type="presOf" srcId="{EC96B88F-E77B-4B03-8665-324877AB91B9}" destId="{D03DDD7B-78AB-4246-969B-C1112C856DBC}" srcOrd="0" destOrd="0" presId="urn:microsoft.com/office/officeart/2005/8/layout/cycle5"/>
    <dgm:cxn modelId="{2BA591EC-A812-4ABF-888B-8FF174D72BA6}" type="presOf" srcId="{BD32BCCA-BA93-46FB-A90C-09A0748839E3}" destId="{C03B6C74-0777-4724-B29C-0F21E0ACCC0E}" srcOrd="0" destOrd="0" presId="urn:microsoft.com/office/officeart/2005/8/layout/cycle5"/>
    <dgm:cxn modelId="{8C39FAC1-ED14-42DB-83AC-7C522DA80848}" srcId="{4E5A358E-4F72-46A4-BE43-8F6A49FB71EB}" destId="{BD32BCCA-BA93-46FB-A90C-09A0748839E3}" srcOrd="0" destOrd="0" parTransId="{54721BBF-567D-414C-A2DD-F76C58710EA2}" sibTransId="{B6B6B23D-F12A-45E5-8D50-6A5DF0E5A85E}"/>
    <dgm:cxn modelId="{11A21B97-5F34-46D3-BC1B-49FAA3561049}" type="presOf" srcId="{4FBEF28D-7632-440C-B27A-1B9ED85D09EC}" destId="{497AC5A2-59B6-4AFB-A427-BD2CFA142630}" srcOrd="0" destOrd="0" presId="urn:microsoft.com/office/officeart/2005/8/layout/cycle5"/>
    <dgm:cxn modelId="{CBE1DBE1-BCDD-44C6-AECA-BE182C4518B3}" srcId="{4E5A358E-4F72-46A4-BE43-8F6A49FB71EB}" destId="{27C12152-8303-4D72-9290-8DB17528D6A6}" srcOrd="3" destOrd="0" parTransId="{22C41232-CC85-44CB-BCF4-A98533750C70}" sibTransId="{683F5745-E060-4D25-8E19-17F2625189BD}"/>
    <dgm:cxn modelId="{51E8C6D8-317A-457C-876B-AE41830A8619}" srcId="{4E5A358E-4F72-46A4-BE43-8F6A49FB71EB}" destId="{4FBEF28D-7632-440C-B27A-1B9ED85D09EC}" srcOrd="1" destOrd="0" parTransId="{E02AA7ED-DED3-4BAE-8D5A-32C3D69AB031}" sibTransId="{3F7EBA8D-8BB3-4BDD-BED9-087E40A2916C}"/>
    <dgm:cxn modelId="{E31ACD4A-B9CA-4965-9948-C1B770A8FA57}" type="presOf" srcId="{683F5745-E060-4D25-8E19-17F2625189BD}" destId="{DA596482-A46E-48A2-BE53-FBC080AE2D30}" srcOrd="0" destOrd="0" presId="urn:microsoft.com/office/officeart/2005/8/layout/cycle5"/>
    <dgm:cxn modelId="{2B5DDDD8-2643-491C-A7C9-A8167DEAC22B}" type="presOf" srcId="{EC418F3C-6CC2-457D-A8ED-45943AD2637F}" destId="{FD1679E9-31CA-48F8-BFBE-0E6ED196AFB5}" srcOrd="0" destOrd="0" presId="urn:microsoft.com/office/officeart/2005/8/layout/cycle5"/>
    <dgm:cxn modelId="{E40A3694-919E-4769-9444-998C04EB65DA}" type="presOf" srcId="{3F7EBA8D-8BB3-4BDD-BED9-087E40A2916C}" destId="{263D6543-F0AE-4B4B-8AD4-A11CB094993B}" srcOrd="0" destOrd="0" presId="urn:microsoft.com/office/officeart/2005/8/layout/cycle5"/>
    <dgm:cxn modelId="{544B1B6D-598B-41DA-B6F4-3F8FE70E0C5A}" type="presOf" srcId="{B6B6B23D-F12A-45E5-8D50-6A5DF0E5A85E}" destId="{0B0CFF56-47BF-415C-A04C-2A715A3D9D42}" srcOrd="0" destOrd="0" presId="urn:microsoft.com/office/officeart/2005/8/layout/cycle5"/>
    <dgm:cxn modelId="{61DC9EA5-B753-4086-9A0F-7E1489207F73}" type="presOf" srcId="{27C12152-8303-4D72-9290-8DB17528D6A6}" destId="{FF2BF5D6-D8FE-427A-AF7D-10D013DA8069}" srcOrd="0" destOrd="0" presId="urn:microsoft.com/office/officeart/2005/8/layout/cycle5"/>
    <dgm:cxn modelId="{D3FFCA24-CE5D-41AA-BB66-3735374C0573}" type="presOf" srcId="{4E5A358E-4F72-46A4-BE43-8F6A49FB71EB}" destId="{A1AD9A7C-6B04-4B98-9F64-C86B5FC70AC0}" srcOrd="0" destOrd="0" presId="urn:microsoft.com/office/officeart/2005/8/layout/cycle5"/>
    <dgm:cxn modelId="{7F682D57-12EE-4218-8082-54AE1FE04401}" srcId="{4E5A358E-4F72-46A4-BE43-8F6A49FB71EB}" destId="{EC96B88F-E77B-4B03-8665-324877AB91B9}" srcOrd="2" destOrd="0" parTransId="{354344DA-BB42-4BEA-8E8E-4F448275AA7B}" sibTransId="{EC418F3C-6CC2-457D-A8ED-45943AD2637F}"/>
    <dgm:cxn modelId="{4313C744-FE33-40C2-93C7-D0C81D61A645}" type="presParOf" srcId="{A1AD9A7C-6B04-4B98-9F64-C86B5FC70AC0}" destId="{C03B6C74-0777-4724-B29C-0F21E0ACCC0E}" srcOrd="0" destOrd="0" presId="urn:microsoft.com/office/officeart/2005/8/layout/cycle5"/>
    <dgm:cxn modelId="{9D250A0B-7FD2-47D0-A59E-B9AEC551ACC8}" type="presParOf" srcId="{A1AD9A7C-6B04-4B98-9F64-C86B5FC70AC0}" destId="{A185435C-AF72-4C97-B3BA-39FEEFF4E129}" srcOrd="1" destOrd="0" presId="urn:microsoft.com/office/officeart/2005/8/layout/cycle5"/>
    <dgm:cxn modelId="{2022A7AC-55AD-4E22-B52C-95675C6EECFF}" type="presParOf" srcId="{A1AD9A7C-6B04-4B98-9F64-C86B5FC70AC0}" destId="{0B0CFF56-47BF-415C-A04C-2A715A3D9D42}" srcOrd="2" destOrd="0" presId="urn:microsoft.com/office/officeart/2005/8/layout/cycle5"/>
    <dgm:cxn modelId="{EC2D0D84-0513-4746-B205-325757A71924}" type="presParOf" srcId="{A1AD9A7C-6B04-4B98-9F64-C86B5FC70AC0}" destId="{497AC5A2-59B6-4AFB-A427-BD2CFA142630}" srcOrd="3" destOrd="0" presId="urn:microsoft.com/office/officeart/2005/8/layout/cycle5"/>
    <dgm:cxn modelId="{FFB2A6F0-7EDA-460F-A946-09317843668D}" type="presParOf" srcId="{A1AD9A7C-6B04-4B98-9F64-C86B5FC70AC0}" destId="{18B6104B-231A-4982-9640-E70DC3CE57A9}" srcOrd="4" destOrd="0" presId="urn:microsoft.com/office/officeart/2005/8/layout/cycle5"/>
    <dgm:cxn modelId="{76FE37B3-5A0C-4D6E-8D6E-3CA615FA46F9}" type="presParOf" srcId="{A1AD9A7C-6B04-4B98-9F64-C86B5FC70AC0}" destId="{263D6543-F0AE-4B4B-8AD4-A11CB094993B}" srcOrd="5" destOrd="0" presId="urn:microsoft.com/office/officeart/2005/8/layout/cycle5"/>
    <dgm:cxn modelId="{40565341-5498-42CF-B590-D1C94AFD9B7F}" type="presParOf" srcId="{A1AD9A7C-6B04-4B98-9F64-C86B5FC70AC0}" destId="{D03DDD7B-78AB-4246-969B-C1112C856DBC}" srcOrd="6" destOrd="0" presId="urn:microsoft.com/office/officeart/2005/8/layout/cycle5"/>
    <dgm:cxn modelId="{5A955ECE-B308-4E83-B4A3-E9695508B409}" type="presParOf" srcId="{A1AD9A7C-6B04-4B98-9F64-C86B5FC70AC0}" destId="{80D94386-A4D0-4F92-9FF1-07F8375B4F1E}" srcOrd="7" destOrd="0" presId="urn:microsoft.com/office/officeart/2005/8/layout/cycle5"/>
    <dgm:cxn modelId="{FA13F276-7BCF-42EB-AAE4-8A072C9B79D6}" type="presParOf" srcId="{A1AD9A7C-6B04-4B98-9F64-C86B5FC70AC0}" destId="{FD1679E9-31CA-48F8-BFBE-0E6ED196AFB5}" srcOrd="8" destOrd="0" presId="urn:microsoft.com/office/officeart/2005/8/layout/cycle5"/>
    <dgm:cxn modelId="{F8AC44C1-50B5-4E3B-8C39-D48316A647C3}" type="presParOf" srcId="{A1AD9A7C-6B04-4B98-9F64-C86B5FC70AC0}" destId="{FF2BF5D6-D8FE-427A-AF7D-10D013DA8069}" srcOrd="9" destOrd="0" presId="urn:microsoft.com/office/officeart/2005/8/layout/cycle5"/>
    <dgm:cxn modelId="{F909DB65-9B21-46DF-B403-B910E615BA51}" type="presParOf" srcId="{A1AD9A7C-6B04-4B98-9F64-C86B5FC70AC0}" destId="{D3DB05F8-7251-4E21-88FE-5391E58ABD06}" srcOrd="10" destOrd="0" presId="urn:microsoft.com/office/officeart/2005/8/layout/cycle5"/>
    <dgm:cxn modelId="{67059D91-DB66-48F5-9D97-1B9788712E95}" type="presParOf" srcId="{A1AD9A7C-6B04-4B98-9F64-C86B5FC70AC0}" destId="{DA596482-A46E-48A2-BE53-FBC080AE2D30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B6C74-0777-4724-B29C-0F21E0ACCC0E}">
      <dsp:nvSpPr>
        <dsp:cNvPr id="0" name=""/>
        <dsp:cNvSpPr/>
      </dsp:nvSpPr>
      <dsp:spPr>
        <a:xfrm>
          <a:off x="3482602" y="1516"/>
          <a:ext cx="1607355" cy="1044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Мелкая моторика </a:t>
          </a:r>
          <a:br>
            <a:rPr lang="ru-RU" sz="2000" b="1" kern="1200" dirty="0" smtClean="0"/>
          </a:br>
          <a:endParaRPr lang="ru-RU" sz="2000" b="1" kern="1200" dirty="0"/>
        </a:p>
      </dsp:txBody>
      <dsp:txXfrm>
        <a:off x="3533604" y="52518"/>
        <a:ext cx="1505351" cy="942776"/>
      </dsp:txXfrm>
    </dsp:sp>
    <dsp:sp modelId="{0B0CFF56-47BF-415C-A04C-2A715A3D9D42}">
      <dsp:nvSpPr>
        <dsp:cNvPr id="0" name=""/>
        <dsp:cNvSpPr/>
      </dsp:nvSpPr>
      <dsp:spPr>
        <a:xfrm>
          <a:off x="2559889" y="523906"/>
          <a:ext cx="3452780" cy="3452780"/>
        </a:xfrm>
        <a:custGeom>
          <a:avLst/>
          <a:gdLst/>
          <a:ahLst/>
          <a:cxnLst/>
          <a:rect l="0" t="0" r="0" b="0"/>
          <a:pathLst>
            <a:path>
              <a:moveTo>
                <a:pt x="2752040" y="337698"/>
              </a:moveTo>
              <a:arcTo wR="1726390" hR="1726390" stAng="18386913" swAng="163402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AC5A2-59B6-4AFB-A427-BD2CFA142630}">
      <dsp:nvSpPr>
        <dsp:cNvPr id="0" name=""/>
        <dsp:cNvSpPr/>
      </dsp:nvSpPr>
      <dsp:spPr>
        <a:xfrm>
          <a:off x="5208992" y="1727906"/>
          <a:ext cx="1607355" cy="1044780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Нервная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система</a:t>
          </a:r>
          <a:endParaRPr lang="ru-RU" sz="2000" b="1" kern="1200" dirty="0"/>
        </a:p>
      </dsp:txBody>
      <dsp:txXfrm>
        <a:off x="5259994" y="1778908"/>
        <a:ext cx="1505351" cy="942776"/>
      </dsp:txXfrm>
    </dsp:sp>
    <dsp:sp modelId="{263D6543-F0AE-4B4B-8AD4-A11CB094993B}">
      <dsp:nvSpPr>
        <dsp:cNvPr id="0" name=""/>
        <dsp:cNvSpPr/>
      </dsp:nvSpPr>
      <dsp:spPr>
        <a:xfrm>
          <a:off x="2559889" y="523906"/>
          <a:ext cx="3452780" cy="3452780"/>
        </a:xfrm>
        <a:custGeom>
          <a:avLst/>
          <a:gdLst/>
          <a:ahLst/>
          <a:cxnLst/>
          <a:rect l="0" t="0" r="0" b="0"/>
          <a:pathLst>
            <a:path>
              <a:moveTo>
                <a:pt x="3273839" y="2491781"/>
              </a:moveTo>
              <a:arcTo wR="1726390" hR="1726390" stAng="1579060" swAng="1634027"/>
            </a:path>
          </a:pathLst>
        </a:custGeom>
        <a:noFill/>
        <a:ln w="9525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DDD7B-78AB-4246-969B-C1112C856DBC}">
      <dsp:nvSpPr>
        <dsp:cNvPr id="0" name=""/>
        <dsp:cNvSpPr/>
      </dsp:nvSpPr>
      <dsp:spPr>
        <a:xfrm>
          <a:off x="3482602" y="3454296"/>
          <a:ext cx="1607355" cy="1044780"/>
        </a:xfrm>
        <a:prstGeom prst="roundRect">
          <a:avLst/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Внимание память восприятие</a:t>
          </a:r>
          <a:endParaRPr lang="ru-RU" sz="1900" b="1" kern="1200" dirty="0"/>
        </a:p>
      </dsp:txBody>
      <dsp:txXfrm>
        <a:off x="3533604" y="3505298"/>
        <a:ext cx="1505351" cy="942776"/>
      </dsp:txXfrm>
    </dsp:sp>
    <dsp:sp modelId="{FD1679E9-31CA-48F8-BFBE-0E6ED196AFB5}">
      <dsp:nvSpPr>
        <dsp:cNvPr id="0" name=""/>
        <dsp:cNvSpPr/>
      </dsp:nvSpPr>
      <dsp:spPr>
        <a:xfrm>
          <a:off x="2559889" y="523906"/>
          <a:ext cx="3452780" cy="3452780"/>
        </a:xfrm>
        <a:custGeom>
          <a:avLst/>
          <a:gdLst/>
          <a:ahLst/>
          <a:cxnLst/>
          <a:rect l="0" t="0" r="0" b="0"/>
          <a:pathLst>
            <a:path>
              <a:moveTo>
                <a:pt x="700740" y="3115082"/>
              </a:moveTo>
              <a:arcTo wR="1726390" hR="1726390" stAng="7586913" swAng="1634027"/>
            </a:path>
          </a:pathLst>
        </a:custGeom>
        <a:noFill/>
        <a:ln w="9525" cap="flat" cmpd="sng" algn="ctr">
          <a:solidFill>
            <a:schemeClr val="accent3">
              <a:hueOff val="11730229"/>
              <a:satOff val="-26725"/>
              <a:lumOff val="107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BF5D6-D8FE-427A-AF7D-10D013DA8069}">
      <dsp:nvSpPr>
        <dsp:cNvPr id="0" name=""/>
        <dsp:cNvSpPr/>
      </dsp:nvSpPr>
      <dsp:spPr>
        <a:xfrm>
          <a:off x="1756212" y="1727906"/>
          <a:ext cx="1607355" cy="1044780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Зрение</a:t>
          </a:r>
          <a:endParaRPr lang="ru-RU" sz="2000" b="1" kern="1200" dirty="0"/>
        </a:p>
      </dsp:txBody>
      <dsp:txXfrm>
        <a:off x="1807214" y="1778908"/>
        <a:ext cx="1505351" cy="942776"/>
      </dsp:txXfrm>
    </dsp:sp>
    <dsp:sp modelId="{DA596482-A46E-48A2-BE53-FBC080AE2D30}">
      <dsp:nvSpPr>
        <dsp:cNvPr id="0" name=""/>
        <dsp:cNvSpPr/>
      </dsp:nvSpPr>
      <dsp:spPr>
        <a:xfrm>
          <a:off x="2559889" y="523906"/>
          <a:ext cx="3452780" cy="3452780"/>
        </a:xfrm>
        <a:custGeom>
          <a:avLst/>
          <a:gdLst/>
          <a:ahLst/>
          <a:cxnLst/>
          <a:rect l="0" t="0" r="0" b="0"/>
          <a:pathLst>
            <a:path>
              <a:moveTo>
                <a:pt x="178940" y="960999"/>
              </a:moveTo>
              <a:arcTo wR="1726390" hR="1726390" stAng="12379060" swAng="1634027"/>
            </a:path>
          </a:pathLst>
        </a:custGeom>
        <a:noFill/>
        <a:ln w="9525" cap="flat" cmpd="sng" algn="ctr">
          <a:solidFill>
            <a:schemeClr val="accent3">
              <a:hueOff val="17595342"/>
              <a:satOff val="-40088"/>
              <a:lumOff val="1608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/>
          <a:lstStyle/>
          <a:p>
            <a:r>
              <a:rPr lang="ru-RU" b="1" dirty="0" smtClean="0"/>
              <a:t>Развиваем </a:t>
            </a:r>
            <a:r>
              <a:rPr lang="ru-RU" b="1" smtClean="0"/>
              <a:t>мелкую моторику </a:t>
            </a:r>
            <a:r>
              <a:rPr lang="ru-RU" b="1" dirty="0" smtClean="0"/>
              <a:t>рук у дошкольников.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84"/>
            <a:ext cx="5143504" cy="923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Автор: </a:t>
            </a:r>
          </a:p>
          <a:p>
            <a:r>
              <a:rPr lang="ru-RU" dirty="0" err="1" smtClean="0"/>
              <a:t>Цырфа</a:t>
            </a:r>
            <a:r>
              <a:rPr lang="ru-RU" dirty="0" smtClean="0"/>
              <a:t> Ю.С.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85992"/>
            <a:ext cx="57864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</a:rPr>
              <a:t>Задания, которые могут развивать моторику руки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1. Переливание воды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2. Работа в уголке природы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3. Вырезание из бумаги.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4. Разрывание бумаги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5. Перелистывание страниц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6. Завинчивание крышек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 7.Застегивание, расстегивание и шнуровка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 </a:t>
            </a:r>
            <a:br>
              <a:rPr lang="ru-RU" sz="2400" b="1" dirty="0" smtClean="0">
                <a:solidFill>
                  <a:srgbClr val="6600FF"/>
                </a:solidFill>
              </a:rPr>
            </a:br>
            <a:r>
              <a:rPr lang="ru-RU" sz="2400" b="1" dirty="0" smtClean="0">
                <a:solidFill>
                  <a:srgbClr val="6600FF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643314"/>
            <a:ext cx="442915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Помните!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Игры для развития мелкой моторики должны проводиться под наблюдением взрослых. Иначе ребенок может проглотить какую-нибудь мелкую деталь или подавиться ей.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Играть в игры и выполнять упражнения, развивающие мелкую моторику, нужно систематически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.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Все родители знают, что у детей нужно развивать мелкую моторику рук. Возникают вопросы: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+mj-ea"/>
                <a:cs typeface="+mj-cs"/>
              </a:rPr>
              <a:t>Что именно является мелкой моторикой и какие особенности она имеет?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07167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C85C0">
                    <a:lumMod val="75000"/>
                  </a:srgbClr>
                </a:solidFill>
                <a:ea typeface="+mj-ea"/>
                <a:cs typeface="+mj-cs"/>
              </a:rPr>
              <a:t>Почему важно развивать моторику именно в дошкольном возрасте?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49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ea typeface="+mj-ea"/>
                <a:cs typeface="+mj-cs"/>
              </a:rPr>
              <a:t>Какие занятия, игры и упражнения стоит проводить с детьми для развития моторики?  </a:t>
            </a:r>
            <a:endParaRPr lang="ru-RU" sz="2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2862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889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Мелкая моторика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2143116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 дошкольном возрасте важно развивать механизмы, необходимые для овладения письмом, создать условия для развития навыков ручной умелости. </a:t>
            </a:r>
            <a:b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Уровень развития мелкой моторики – один из показателей интеллектуальной готовности ребенка к школьному обучению.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464347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15423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Существует множество занятий, игр и упражнений для развития мелкой моторики.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Их можно разделить на следующие группы: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950" y="1714488"/>
            <a:ext cx="5368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ea typeface="+mj-ea"/>
                <a:cs typeface="+mj-cs"/>
              </a:rPr>
              <a:t>пальчиковые игры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85992"/>
            <a:ext cx="4345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ea typeface="+mj-ea"/>
                <a:cs typeface="+mj-cs"/>
              </a:rPr>
              <a:t>игры с мелкими предметами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786059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ea typeface="+mj-ea"/>
                <a:cs typeface="+mj-cs"/>
              </a:rPr>
              <a:t>лепка и рисование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357563"/>
            <a:ext cx="5440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ea typeface="+mj-ea"/>
                <a:cs typeface="+mj-cs"/>
              </a:rPr>
              <a:t>массаж пальцев, ладоней</a:t>
            </a: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9" y="3714752"/>
            <a:ext cx="592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a typeface="+mj-ea"/>
                <a:cs typeface="+mj-cs"/>
              </a:rPr>
              <a:t>игры для развития чувствительности пальцев рук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4572009"/>
            <a:ext cx="5286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ea typeface="+mj-ea"/>
                <a:cs typeface="+mj-cs"/>
              </a:rPr>
              <a:t>задания, которые могут развивать моторику руки</a:t>
            </a:r>
            <a:endParaRPr lang="ru-RU" b="1" dirty="0">
              <a:solidFill>
                <a:srgbClr val="66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071810"/>
            <a:ext cx="1785949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</a:rPr>
              <a:t>Игры с мелкими предметами: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- Кубики, матрешки, пирамидки, вкладыши-мисочки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- Работа с бусинками.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- Крупы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- Собирание мозаик и </a:t>
            </a:r>
            <a:r>
              <a:rPr lang="ru-RU" sz="2400" b="1" dirty="0" err="1" smtClean="0">
                <a:solidFill>
                  <a:srgbClr val="3333CC"/>
                </a:solidFill>
              </a:rPr>
              <a:t>паззлов</a:t>
            </a:r>
            <a:r>
              <a:rPr lang="ru-RU" sz="2400" b="1" dirty="0" smtClean="0">
                <a:solidFill>
                  <a:srgbClr val="3333CC"/>
                </a:solidFill>
              </a:rPr>
              <a:t/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5007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</a:rPr>
              <a:t>Лепка и рисование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 Лепка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подходит для детей разного возраста. Можно использовать для лепки пластилин, глину, тесто.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Рисование и раскрашивание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графические упражнения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Очень полезно рисовать на вертикальных поверхностях: стене, доске, зеркале. Поэтому желательно повесить малышу специальную доску, чтобы он рисовал.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rgbClr val="3333CC"/>
                </a:solidFill>
              </a:rPr>
              <a:t>графическим упражнениям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относятся следующие: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штриховка,  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«обведи рисунок»,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« соедини по точкам»,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«дорисуй картинку», 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графический диктант. 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3257550"/>
            <a:ext cx="4873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</a:rPr>
              <a:t>Массаж пальцев, ладоней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3333CC"/>
                </a:solidFill>
              </a:rPr>
              <a:t>Массаж ладошек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 Это самый простой и универсальный для любого возраста способ развития мелкой моторики. Своим пальцем водите по ладошкам ребенка, гладьте их и массируйте. Свои действия можно сопровождать присказкой.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Упражнения для рук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: «ручки греем» ; «точилка» ; «пила» ;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потешка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«ладушки».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43314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66"/>
                </a:solidFill>
              </a:rPr>
              <a:t>Игры для развития чувствительности пальцев рук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1.Угадывание фигур, цифр или букв, "написанных" на ладонях рук.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2.Опознание предмета, буквы, цифры на ощупь поочередно правой и левой рукой.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3.Перекатывание карандаша между пальцами.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r>
              <a:rPr lang="ru-RU" sz="2400" b="1" dirty="0" smtClean="0">
                <a:solidFill>
                  <a:srgbClr val="3333CC"/>
                </a:solidFill>
              </a:rPr>
              <a:t>4. Рисование на песке или крупе</a:t>
            </a:r>
            <a:br>
              <a:rPr lang="ru-RU" sz="2400" b="1" dirty="0" smtClean="0">
                <a:solidFill>
                  <a:srgbClr val="3333CC"/>
                </a:solidFill>
              </a:rPr>
            </a:br>
            <a:endParaRPr lang="ru-RU" sz="2400" b="1" dirty="0">
              <a:solidFill>
                <a:srgbClr val="3333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762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BCFFDA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184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Развиваем мелкую моторику рук у дошкольников.</vt:lpstr>
      <vt:lpstr>Все родители знают, что у детей нужно развивать мелкую моторику рук. Возникают вопросы: </vt:lpstr>
      <vt:lpstr>Мелкая моторика 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   </vt:lpstr>
      <vt:lpstr>В дошкольном возрасте важно развивать механизмы, необходимые для овладения письмом, создать условия для развития навыков ручной умелости.   Уровень развития мелкой моторики – один из показателей интеллектуальной готовности ребенка к школьному обучению.    </vt:lpstr>
      <vt:lpstr>Существует множество занятий, игр и упражнений для развития мелкой моторики.  Их можно разделить на следующие группы:   </vt:lpstr>
      <vt:lpstr>Игры с мелкими предметами: - Кубики, матрешки, пирамидки, вкладыши-мисочки - Работа с бусинками. - Крупы - Собирание мозаик и паззлов   </vt:lpstr>
      <vt:lpstr>Лепка и рисование  Лепка подходит для детей разного возраста. Можно использовать для лепки пластилин, глину, тесто.  Рисование и раскрашивание, графические упражнения Очень полезно рисовать на вертикальных поверхностях: стене, доске, зеркале. Поэтому желательно повесить малышу специальную доску, чтобы он рисовал.  К графическим упражнениям относятся следующие:   штриховка,    «обведи рисунок»,  « соедини по точкам»,  «дорисуй картинку»,   графический диктант.    </vt:lpstr>
      <vt:lpstr>Массаж пальцев, ладоней  Массаж ладошек  Это самый простой и универсальный для любого возраста способ развития мелкой моторики. Своим пальцем водите по ладошкам ребенка, гладьте их и массируйте. Свои действия можно сопровождать присказкой. Упражнения для рук : «ручки греем» ; «точилка» ; «пила» ; потешка «ладушки».   </vt:lpstr>
      <vt:lpstr>Игры для развития чувствительности пальцев рук  1.Угадывание фигур, цифр или букв, "написанных" на ладонях рук. 2.Опознание предмета, буквы, цифры на ощупь поочередно правой и левой рукой. 3.Перекатывание карандаша между пальцами. 4. Рисование на песке или крупе </vt:lpstr>
      <vt:lpstr>Задания, которые могут развивать моторику руки 1. Переливание воды 2. Работа в уголке природы 3. Вырезание из бумаги. 4. Разрывание бумаги 5. Перелистывание страниц 6. Завинчивание крышек  7.Застегивание, расстегивание и шнуровка     </vt:lpstr>
      <vt:lpstr>Помните!  Игры для развития мелкой моторики должны проводиться под наблюдением взрослых. Иначе ребенок может проглотить какую-нибудь мелкую деталь или подавиться ей.  Играть в игры и выполнять упражнения, развивающие мелкую моторику, нужно систематически.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дошкольников.</dc:title>
  <cp:lastModifiedBy>User</cp:lastModifiedBy>
  <cp:revision>14</cp:revision>
  <dcterms:modified xsi:type="dcterms:W3CDTF">2017-06-02T14:05:58Z</dcterms:modified>
</cp:coreProperties>
</file>