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9" r:id="rId2"/>
    <p:sldId id="286" r:id="rId3"/>
    <p:sldId id="266" r:id="rId4"/>
    <p:sldId id="287" r:id="rId5"/>
    <p:sldId id="261" r:id="rId6"/>
    <p:sldId id="289" r:id="rId7"/>
    <p:sldId id="262" r:id="rId8"/>
    <p:sldId id="264" r:id="rId9"/>
    <p:sldId id="268" r:id="rId10"/>
    <p:sldId id="269" r:id="rId11"/>
    <p:sldId id="267" r:id="rId12"/>
    <p:sldId id="300" r:id="rId13"/>
    <p:sldId id="290" r:id="rId14"/>
    <p:sldId id="270" r:id="rId15"/>
    <p:sldId id="272" r:id="rId16"/>
    <p:sldId id="273" r:id="rId17"/>
    <p:sldId id="291" r:id="rId18"/>
    <p:sldId id="292" r:id="rId19"/>
    <p:sldId id="298" r:id="rId20"/>
    <p:sldId id="274" r:id="rId21"/>
    <p:sldId id="265" r:id="rId22"/>
    <p:sldId id="294" r:id="rId23"/>
    <p:sldId id="293" r:id="rId24"/>
    <p:sldId id="275" r:id="rId25"/>
    <p:sldId id="276" r:id="rId26"/>
    <p:sldId id="295" r:id="rId27"/>
    <p:sldId id="281" r:id="rId28"/>
    <p:sldId id="296" r:id="rId29"/>
    <p:sldId id="277" r:id="rId30"/>
    <p:sldId id="278" r:id="rId31"/>
    <p:sldId id="279" r:id="rId32"/>
    <p:sldId id="280" r:id="rId33"/>
    <p:sldId id="297" r:id="rId34"/>
    <p:sldId id="299" r:id="rId35"/>
    <p:sldId id="283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66" d="100"/>
          <a:sy n="66" d="100"/>
        </p:scale>
        <p:origin x="-552" y="-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03.07.2018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03.07.2018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03.07.2018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03.07.2018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03.07.2018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03.07.2018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03.07.2018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03.07.2018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03.07.2018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03.07.2018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03.07.2018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03.07.2018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dirty="0" smtClean="0"/>
              <a:t>МДОУ «Детский сад № 91» города Ярославля</a:t>
            </a:r>
            <a:endParaRPr lang="ru-RU" sz="20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547664" y="1916832"/>
            <a:ext cx="1872208" cy="2664296"/>
          </a:xfrm>
        </p:spPr>
        <p:txBody>
          <a:bodyPr>
            <a:normAutofit fontScale="92500" lnSpcReduction="20000"/>
          </a:bodyPr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635896" y="1524000"/>
            <a:ext cx="5297792" cy="4663440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</a:rPr>
              <a:t> Презентация 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0070C0"/>
                </a:solidFill>
              </a:rPr>
              <a:t>проекта по экологическому воспитанию детей в группе №10 «Колокольчик»</a:t>
            </a:r>
          </a:p>
          <a:p>
            <a:pPr algn="ctr">
              <a:buNone/>
            </a:pPr>
            <a:endParaRPr lang="ru-RU" b="1" dirty="0" smtClean="0">
              <a:solidFill>
                <a:srgbClr val="92D050"/>
              </a:solidFill>
            </a:endParaRPr>
          </a:p>
          <a:p>
            <a:pPr algn="ctr">
              <a:buNone/>
            </a:pPr>
            <a:r>
              <a:rPr lang="ru-RU" sz="5200" b="1" dirty="0" smtClean="0">
                <a:solidFill>
                  <a:srgbClr val="00B050"/>
                </a:solidFill>
              </a:rPr>
              <a:t>«Природа и мы».</a:t>
            </a:r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r>
              <a:rPr lang="ru-RU" sz="2600" dirty="0" smtClean="0">
                <a:solidFill>
                  <a:schemeClr val="accent6"/>
                </a:solidFill>
              </a:rPr>
              <a:t>Автор:</a:t>
            </a:r>
          </a:p>
          <a:p>
            <a:pPr algn="ctr">
              <a:buNone/>
            </a:pPr>
            <a:r>
              <a:rPr lang="ru-RU" sz="2600" b="1" dirty="0" smtClean="0">
                <a:solidFill>
                  <a:srgbClr val="0070C0"/>
                </a:solidFill>
              </a:rPr>
              <a:t>Алфеева Татьяна Ивановна,</a:t>
            </a:r>
          </a:p>
          <a:p>
            <a:pPr algn="ctr">
              <a:buNone/>
            </a:pPr>
            <a:r>
              <a:rPr lang="ru-RU" sz="2600" dirty="0" smtClean="0"/>
              <a:t>воспитатель первой квалификационной категории, МДОУ «Детский сад №91».</a:t>
            </a:r>
          </a:p>
          <a:p>
            <a:endParaRPr lang="ru-RU" dirty="0"/>
          </a:p>
        </p:txBody>
      </p:sp>
      <p:pic>
        <p:nvPicPr>
          <p:cNvPr id="1026" name="Picture 2" descr="C:\Users\Таня\Desktop\66-Greener_2013_globe-gree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844824"/>
            <a:ext cx="2520280" cy="343238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994122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00B050"/>
                </a:solidFill>
              </a:rPr>
              <a:t>Продукты проекта:</a:t>
            </a:r>
            <a:endParaRPr lang="ru-RU" sz="2400" b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35608" y="1124744"/>
            <a:ext cx="7498080" cy="5123656"/>
          </a:xfrm>
        </p:spPr>
        <p:txBody>
          <a:bodyPr/>
          <a:lstStyle/>
          <a:p>
            <a:pPr algn="just"/>
            <a:r>
              <a:rPr lang="ru-RU" sz="1600" dirty="0" smtClean="0"/>
              <a:t>Конспекты занятий и совместной деятельности с детьми : «Что такое природа?», «Кто гуляет на полянке?», «Сказка о берёзке», «Волшебница-вода», «В гости к </a:t>
            </a:r>
            <a:r>
              <a:rPr lang="ru-RU" sz="1600" dirty="0" err="1" smtClean="0"/>
              <a:t>Лесовичку</a:t>
            </a:r>
            <a:r>
              <a:rPr lang="ru-RU" sz="1600" dirty="0" smtClean="0"/>
              <a:t>», «Растения, которые нас лечат», «Комнатные растения» и другие.</a:t>
            </a:r>
          </a:p>
          <a:p>
            <a:pPr algn="just"/>
            <a:r>
              <a:rPr lang="ru-RU" sz="1600" dirty="0" smtClean="0"/>
              <a:t>Лепка : « Грибы», «Комнатные растения», «Покормим птичек».</a:t>
            </a:r>
          </a:p>
          <a:p>
            <a:pPr algn="just"/>
            <a:r>
              <a:rPr lang="ru-RU" sz="1600" dirty="0" smtClean="0"/>
              <a:t> Аппликация : «Подснежники», «Скворечник», «Аквариум».</a:t>
            </a:r>
          </a:p>
          <a:p>
            <a:pPr algn="just"/>
            <a:r>
              <a:rPr lang="ru-RU" sz="1600" dirty="0" smtClean="0"/>
              <a:t> Рисование, раскрашивание на темы: « Цветочная поляна», «Съедобные и несъедобные грибы», «Снегири», « Красавица берёзка».</a:t>
            </a:r>
          </a:p>
          <a:p>
            <a:pPr algn="just"/>
            <a:r>
              <a:rPr lang="ru-RU" sz="1600" dirty="0" smtClean="0"/>
              <a:t>Картотека различных игр по экологии.</a:t>
            </a:r>
          </a:p>
          <a:p>
            <a:pPr algn="just"/>
            <a:r>
              <a:rPr lang="ru-RU" sz="1600" dirty="0" smtClean="0"/>
              <a:t>Творческие работы детей, совместно с родителями.</a:t>
            </a:r>
          </a:p>
          <a:p>
            <a:pPr algn="just"/>
            <a:r>
              <a:rPr lang="ru-RU" sz="1600" dirty="0" smtClean="0"/>
              <a:t>Тематические плакаты, наглядная информация для детей и родителей.</a:t>
            </a:r>
          </a:p>
          <a:p>
            <a:pPr algn="just"/>
            <a:r>
              <a:rPr lang="ru-RU" sz="1600" dirty="0" smtClean="0"/>
              <a:t>Дипломы и сертификаты за участие в мероприятиях.</a:t>
            </a:r>
          </a:p>
          <a:p>
            <a:pPr algn="just"/>
            <a:r>
              <a:rPr lang="ru-RU" sz="1600" dirty="0" smtClean="0"/>
              <a:t>Озеленение прогулочного участка: цветники, живая изгородь вдоль забора.</a:t>
            </a:r>
          </a:p>
          <a:p>
            <a:pPr algn="just"/>
            <a:r>
              <a:rPr lang="ru-RU" sz="1600" dirty="0" smtClean="0"/>
              <a:t>Кормушки и скворечники на участке.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850106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Этапы проекта: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71670" y="1124744"/>
            <a:ext cx="6286544" cy="5123656"/>
          </a:xfrm>
        </p:spPr>
        <p:txBody>
          <a:bodyPr/>
          <a:lstStyle/>
          <a:p>
            <a:pPr algn="ctr">
              <a:buNone/>
            </a:pPr>
            <a:r>
              <a:rPr lang="ru-RU" sz="2000" b="1" dirty="0" smtClean="0">
                <a:solidFill>
                  <a:srgbClr val="FF0000"/>
                </a:solidFill>
              </a:rPr>
              <a:t>1 этап. Подготовительный.</a:t>
            </a:r>
          </a:p>
          <a:p>
            <a:pPr algn="just"/>
            <a:r>
              <a:rPr lang="ru-RU" sz="1600" dirty="0" smtClean="0"/>
              <a:t>Определение темы проекта, исходя из интересов детей</a:t>
            </a:r>
          </a:p>
          <a:p>
            <a:pPr algn="just"/>
            <a:r>
              <a:rPr lang="ru-RU" sz="1600" dirty="0" smtClean="0"/>
              <a:t>Формулировка проблемы, цели и задач</a:t>
            </a:r>
          </a:p>
          <a:p>
            <a:pPr algn="just"/>
            <a:r>
              <a:rPr lang="ru-RU" sz="1600" dirty="0" smtClean="0"/>
              <a:t>Составление плана работы</a:t>
            </a:r>
          </a:p>
          <a:p>
            <a:pPr algn="ctr">
              <a:buNone/>
            </a:pPr>
            <a:r>
              <a:rPr lang="ru-RU" sz="2000" b="1" dirty="0" smtClean="0">
                <a:solidFill>
                  <a:srgbClr val="FF0000"/>
                </a:solidFill>
              </a:rPr>
              <a:t>2 этап. Основной.</a:t>
            </a:r>
          </a:p>
          <a:p>
            <a:pPr algn="just"/>
            <a:r>
              <a:rPr lang="ru-RU" sz="1600" dirty="0" smtClean="0"/>
              <a:t>Практическая деятельность и реализация мероприятий: игры, занятия, совместная деятельность с детьми, беседы, наблюдения, чтение литературы</a:t>
            </a:r>
          </a:p>
          <a:p>
            <a:pPr algn="just"/>
            <a:r>
              <a:rPr lang="ru-RU" sz="1600" dirty="0" smtClean="0"/>
              <a:t> Проведение консультаций, акций, выставок, конкурсов, встреч с родителям.</a:t>
            </a:r>
          </a:p>
          <a:p>
            <a:pPr algn="just"/>
            <a:r>
              <a:rPr lang="ru-RU" sz="1600" dirty="0" smtClean="0"/>
              <a:t>  Пополнение и оформление развивающей среды.</a:t>
            </a:r>
          </a:p>
          <a:p>
            <a:pPr algn="ctr">
              <a:buNone/>
            </a:pPr>
            <a:r>
              <a:rPr lang="ru-RU" sz="2000" b="1" dirty="0" smtClean="0">
                <a:solidFill>
                  <a:srgbClr val="FF0000"/>
                </a:solidFill>
              </a:rPr>
              <a:t>         3 этап. Заключительный.</a:t>
            </a:r>
          </a:p>
          <a:p>
            <a:pPr algn="just"/>
            <a:r>
              <a:rPr lang="ru-RU" sz="1600" dirty="0" smtClean="0"/>
              <a:t>Подведение итогов, анализ и выводы.</a:t>
            </a:r>
          </a:p>
          <a:p>
            <a:pPr algn="just"/>
            <a:r>
              <a:rPr lang="ru-RU" sz="1600" dirty="0" smtClean="0"/>
              <a:t>Презентация.</a:t>
            </a:r>
          </a:p>
          <a:p>
            <a:pPr algn="just"/>
            <a:r>
              <a:rPr lang="ru-RU" sz="1600" dirty="0" smtClean="0"/>
              <a:t>Мероприятие « Пусть дружат на планете- природа и дети!»</a:t>
            </a:r>
            <a:endParaRPr lang="ru-RU" sz="16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 descr="C:\Users\Таня\Downloads\fgosnasay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88640"/>
            <a:ext cx="7956376" cy="63117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Реализация проекта: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19672" y="1340768"/>
            <a:ext cx="7314016" cy="490763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Таня\Desktop\212vm8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268760"/>
            <a:ext cx="7776864" cy="51845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49006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rgbClr val="00B050"/>
                </a:solidFill>
              </a:rPr>
              <a:t>Развивающая среда по экологии в группе.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35608" y="764704"/>
            <a:ext cx="7498080" cy="548369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800" b="1" dirty="0" smtClean="0">
                <a:solidFill>
                  <a:srgbClr val="00B050"/>
                </a:solidFill>
              </a:rPr>
              <a:t> Уголок природы. Зелёная зона.</a:t>
            </a:r>
          </a:p>
          <a:p>
            <a:pPr algn="ctr">
              <a:buNone/>
            </a:pPr>
            <a:endParaRPr lang="ru-RU" sz="2800" b="1" dirty="0">
              <a:solidFill>
                <a:srgbClr val="00B050"/>
              </a:solidFill>
            </a:endParaRPr>
          </a:p>
        </p:txBody>
      </p:sp>
      <p:pic>
        <p:nvPicPr>
          <p:cNvPr id="1026" name="Picture 2" descr="C:\Users\Таня\Desktop\фото экология\IMG_20180416_1408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124744"/>
            <a:ext cx="3240360" cy="2430271"/>
          </a:xfrm>
          <a:prstGeom prst="rect">
            <a:avLst/>
          </a:prstGeom>
          <a:noFill/>
        </p:spPr>
      </p:pic>
      <p:pic>
        <p:nvPicPr>
          <p:cNvPr id="1027" name="Picture 3" descr="C:\Users\Таня\Desktop\фото экология\IMG_20180416_1408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196752"/>
            <a:ext cx="3684917" cy="2763687"/>
          </a:xfrm>
          <a:prstGeom prst="rect">
            <a:avLst/>
          </a:prstGeom>
          <a:noFill/>
        </p:spPr>
      </p:pic>
      <p:pic>
        <p:nvPicPr>
          <p:cNvPr id="1028" name="Picture 4" descr="C:\Users\Таня\Desktop\фото экология\IMG_20180416_1409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712" y="3789040"/>
            <a:ext cx="1944216" cy="2592288"/>
          </a:xfrm>
          <a:prstGeom prst="rect">
            <a:avLst/>
          </a:prstGeom>
          <a:noFill/>
        </p:spPr>
      </p:pic>
      <p:pic>
        <p:nvPicPr>
          <p:cNvPr id="1029" name="Picture 5" descr="C:\Users\Таня\Desktop\фото экология\IMG_20170729_20442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1960" y="3717032"/>
            <a:ext cx="2106234" cy="2808311"/>
          </a:xfrm>
          <a:prstGeom prst="rect">
            <a:avLst/>
          </a:prstGeom>
          <a:noFill/>
        </p:spPr>
      </p:pic>
      <p:pic>
        <p:nvPicPr>
          <p:cNvPr id="1030" name="Picture 6" descr="C:\Users\Таня\Desktop\фото экология\IMG_20180424_16053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32240" y="4149080"/>
            <a:ext cx="1739650" cy="23195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706090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 smtClean="0">
                <a:solidFill>
                  <a:srgbClr val="00B050"/>
                </a:solidFill>
              </a:rPr>
              <a:t>Развивающая среда по экологии в группе.</a:t>
            </a:r>
            <a:endParaRPr lang="ru-RU" sz="1800" b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35608" y="620688"/>
            <a:ext cx="7498080" cy="562771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dirty="0" smtClean="0">
                <a:solidFill>
                  <a:srgbClr val="0070C0"/>
                </a:solidFill>
              </a:rPr>
              <a:t>       Игровая и книжная зоны на тему экологии.</a:t>
            </a:r>
            <a:endParaRPr lang="ru-RU" sz="2400" dirty="0">
              <a:solidFill>
                <a:srgbClr val="0070C0"/>
              </a:solidFill>
            </a:endParaRPr>
          </a:p>
        </p:txBody>
      </p:sp>
      <p:pic>
        <p:nvPicPr>
          <p:cNvPr id="1026" name="Picture 2" descr="C:\Users\Таня\Desktop\IMG_20180514_0904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1124744"/>
            <a:ext cx="4283968" cy="5557799"/>
          </a:xfrm>
          <a:prstGeom prst="rect">
            <a:avLst/>
          </a:prstGeom>
          <a:noFill/>
        </p:spPr>
      </p:pic>
      <p:pic>
        <p:nvPicPr>
          <p:cNvPr id="1027" name="Picture 3" descr="C:\Users\Таня\Desktop\IMG_20180514_0900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1196752"/>
            <a:ext cx="2484613" cy="3013321"/>
          </a:xfrm>
          <a:prstGeom prst="rect">
            <a:avLst/>
          </a:prstGeom>
          <a:noFill/>
        </p:spPr>
      </p:pic>
      <p:pic>
        <p:nvPicPr>
          <p:cNvPr id="1028" name="Picture 4" descr="C:\Users\Таня\Desktop\IMG_20180514_0858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7704" y="4365104"/>
            <a:ext cx="2132031" cy="20608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34605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rgbClr val="00B050"/>
                </a:solidFill>
              </a:rPr>
              <a:t>Проводимые мероприятия:</a:t>
            </a:r>
            <a:endParaRPr lang="ru-RU" sz="2800" b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35608" y="764704"/>
            <a:ext cx="7498080" cy="548369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b="1" dirty="0" smtClean="0">
                <a:solidFill>
                  <a:schemeClr val="accent6"/>
                </a:solidFill>
              </a:rPr>
              <a:t>Труд в уголке природы: </a:t>
            </a:r>
          </a:p>
          <a:p>
            <a:pPr algn="ctr">
              <a:buNone/>
            </a:pPr>
            <a:r>
              <a:rPr lang="ru-RU" sz="2000" b="1" dirty="0" smtClean="0">
                <a:solidFill>
                  <a:schemeClr val="accent6"/>
                </a:solidFill>
              </a:rPr>
              <a:t>уход за растениями, посадка лука и рассады для клумб.</a:t>
            </a:r>
          </a:p>
          <a:p>
            <a:pPr algn="ctr">
              <a:buNone/>
            </a:pPr>
            <a:endParaRPr lang="ru-RU" sz="2400" b="1" dirty="0" smtClean="0">
              <a:solidFill>
                <a:schemeClr val="accent6"/>
              </a:solidFill>
            </a:endParaRPr>
          </a:p>
          <a:p>
            <a:pPr algn="ctr">
              <a:buNone/>
            </a:pPr>
            <a:endParaRPr lang="ru-RU" sz="2400" b="1" dirty="0">
              <a:solidFill>
                <a:schemeClr val="accent6"/>
              </a:solidFill>
            </a:endParaRPr>
          </a:p>
        </p:txBody>
      </p:sp>
      <p:pic>
        <p:nvPicPr>
          <p:cNvPr id="2050" name="Picture 2" descr="C:\Users\Таня\Desktop\фото экология\IMG_20180428_0905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8184" y="4221088"/>
            <a:ext cx="1798142" cy="2492896"/>
          </a:xfrm>
          <a:prstGeom prst="rect">
            <a:avLst/>
          </a:prstGeom>
          <a:noFill/>
        </p:spPr>
      </p:pic>
      <p:pic>
        <p:nvPicPr>
          <p:cNvPr id="2051" name="Picture 3" descr="C:\Users\Таня\Desktop\фото экология\IMG_20180428_0910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1988840"/>
            <a:ext cx="3088153" cy="2016224"/>
          </a:xfrm>
          <a:prstGeom prst="rect">
            <a:avLst/>
          </a:prstGeom>
          <a:noFill/>
        </p:spPr>
      </p:pic>
      <p:pic>
        <p:nvPicPr>
          <p:cNvPr id="2052" name="Picture 4" descr="C:\Users\Таня\Desktop\фото экология\IMG_20180220_0716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35629" y="2060848"/>
            <a:ext cx="2400267" cy="1800200"/>
          </a:xfrm>
          <a:prstGeom prst="rect">
            <a:avLst/>
          </a:prstGeom>
          <a:noFill/>
        </p:spPr>
      </p:pic>
      <p:pic>
        <p:nvPicPr>
          <p:cNvPr id="2054" name="Picture 6" descr="C:\Users\Таня\Desktop\занятие по экологии\IMG_20170322_11034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67744" y="4365104"/>
            <a:ext cx="3131840" cy="2348880"/>
          </a:xfrm>
          <a:prstGeom prst="rect">
            <a:avLst/>
          </a:prstGeom>
          <a:noFill/>
        </p:spPr>
      </p:pic>
      <p:pic>
        <p:nvPicPr>
          <p:cNvPr id="2055" name="Picture 7" descr="C:\Users\Таня\Desktop\занятие по экологии\IMG_20170331_09321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07904" y="1772816"/>
            <a:ext cx="1924183" cy="25655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188640"/>
            <a:ext cx="7498080" cy="792088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rgbClr val="00B050"/>
                </a:solidFill>
              </a:rPr>
              <a:t>Развивающая среда на прогулочном участке детского сада.</a:t>
            </a:r>
            <a:endParaRPr lang="ru-RU" sz="2000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35608" y="908720"/>
            <a:ext cx="7498080" cy="533968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800" dirty="0" smtClean="0">
                <a:solidFill>
                  <a:srgbClr val="0070C0"/>
                </a:solidFill>
              </a:rPr>
              <a:t>Станция «Цветочная»</a:t>
            </a:r>
            <a:endParaRPr lang="ru-RU" sz="2800" dirty="0">
              <a:solidFill>
                <a:srgbClr val="0070C0"/>
              </a:solidFill>
            </a:endParaRPr>
          </a:p>
        </p:txBody>
      </p:sp>
      <p:pic>
        <p:nvPicPr>
          <p:cNvPr id="1026" name="Picture 2" descr="C:\Users\Таня\Desktop\DSC080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556792"/>
            <a:ext cx="2957870" cy="2218402"/>
          </a:xfrm>
          <a:prstGeom prst="rect">
            <a:avLst/>
          </a:prstGeom>
          <a:noFill/>
        </p:spPr>
      </p:pic>
      <p:pic>
        <p:nvPicPr>
          <p:cNvPr id="1027" name="Picture 3" descr="C:\Users\Таня\Desktop\DSC080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1124744"/>
            <a:ext cx="3497421" cy="2623066"/>
          </a:xfrm>
          <a:prstGeom prst="rect">
            <a:avLst/>
          </a:prstGeom>
          <a:noFill/>
        </p:spPr>
      </p:pic>
      <p:pic>
        <p:nvPicPr>
          <p:cNvPr id="1028" name="Picture 4" descr="C:\Users\Таня\Desktop\DSC0548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1680" y="4018909"/>
            <a:ext cx="3149892" cy="2362419"/>
          </a:xfrm>
          <a:prstGeom prst="rect">
            <a:avLst/>
          </a:prstGeom>
          <a:noFill/>
        </p:spPr>
      </p:pic>
      <p:pic>
        <p:nvPicPr>
          <p:cNvPr id="1030" name="Picture 6" descr="C:\Users\Таня\Desktop\DSC0529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128" y="4149080"/>
            <a:ext cx="3065374" cy="22990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00B050"/>
                </a:solidFill>
              </a:rPr>
              <a:t>Формы организации деятельности детей: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ru-RU" sz="2400" dirty="0" smtClean="0"/>
          </a:p>
          <a:p>
            <a:pPr algn="just"/>
            <a:r>
              <a:rPr lang="ru-RU" sz="2400" dirty="0" smtClean="0"/>
              <a:t>Различные виды игр: дидактические, настольно-печатные, подвижные, сюжетно-ролевые,</a:t>
            </a:r>
          </a:p>
          <a:p>
            <a:pPr algn="just"/>
            <a:r>
              <a:rPr lang="ru-RU" sz="2400" dirty="0" smtClean="0"/>
              <a:t>Познавательные занятия,</a:t>
            </a:r>
          </a:p>
          <a:p>
            <a:pPr algn="just"/>
            <a:r>
              <a:rPr lang="ru-RU" sz="2400" dirty="0" smtClean="0"/>
              <a:t>Прогулки, экскурсии</a:t>
            </a:r>
          </a:p>
          <a:p>
            <a:pPr algn="just"/>
            <a:r>
              <a:rPr lang="ru-RU" sz="2400" dirty="0" smtClean="0"/>
              <a:t>Трудовая деятельность в уголке природы и на прогулочном участке,</a:t>
            </a:r>
          </a:p>
          <a:p>
            <a:pPr algn="just"/>
            <a:r>
              <a:rPr lang="ru-RU" sz="2400" dirty="0" smtClean="0"/>
              <a:t>Чтение литературы, заучивание стихов, пословиц, поговорок,</a:t>
            </a:r>
          </a:p>
          <a:p>
            <a:pPr algn="just"/>
            <a:r>
              <a:rPr lang="ru-RU" sz="2400" dirty="0" smtClean="0"/>
              <a:t>Экспериментальная деятельность.</a:t>
            </a:r>
          </a:p>
          <a:p>
            <a:pPr algn="ctr"/>
            <a:endParaRPr lang="ru-RU" sz="1800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850106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Познавательные занятия и беседы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31640" y="1268760"/>
            <a:ext cx="7498080" cy="5184576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00B050"/>
                </a:solidFill>
              </a:rPr>
              <a:t>                                                                                         </a:t>
            </a:r>
            <a:r>
              <a:rPr lang="ru-RU" sz="2000" b="1" dirty="0" smtClean="0">
                <a:solidFill>
                  <a:srgbClr val="00B050"/>
                </a:solidFill>
              </a:rPr>
              <a:t>Настольно-печатные </a:t>
            </a:r>
          </a:p>
          <a:p>
            <a:r>
              <a:rPr lang="ru-RU" sz="2000" b="1" dirty="0" smtClean="0">
                <a:solidFill>
                  <a:srgbClr val="00B050"/>
                </a:solidFill>
              </a:rPr>
              <a:t>                                                                                                          игры</a:t>
            </a:r>
            <a:endParaRPr lang="ru-RU" sz="2000" b="1" dirty="0">
              <a:solidFill>
                <a:srgbClr val="00B050"/>
              </a:solidFill>
            </a:endParaRPr>
          </a:p>
        </p:txBody>
      </p:sp>
      <p:pic>
        <p:nvPicPr>
          <p:cNvPr id="7170" name="Picture 2" descr="C:\Users\Таня\Desktop\SaCX7YUFl4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124744"/>
            <a:ext cx="4752528" cy="3564396"/>
          </a:xfrm>
          <a:prstGeom prst="rect">
            <a:avLst/>
          </a:prstGeom>
          <a:noFill/>
        </p:spPr>
      </p:pic>
      <p:pic>
        <p:nvPicPr>
          <p:cNvPr id="7171" name="Picture 3" descr="C:\Users\Таня\Desktop\фото группы\IMG_20171123_1009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0232" y="1988840"/>
            <a:ext cx="2322258" cy="3096344"/>
          </a:xfrm>
          <a:prstGeom prst="rect">
            <a:avLst/>
          </a:prstGeom>
          <a:noFill/>
        </p:spPr>
      </p:pic>
      <p:pic>
        <p:nvPicPr>
          <p:cNvPr id="7172" name="Picture 4" descr="C:\Users\Таня\Desktop\фото группы\IMG_20180425_1015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3977680"/>
            <a:ext cx="3840426" cy="28803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32560" y="764704"/>
            <a:ext cx="7406640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i="1" dirty="0" smtClean="0">
                <a:solidFill>
                  <a:srgbClr val="FF0000"/>
                </a:solidFill>
              </a:rPr>
              <a:t>Паспорт проекта:</a:t>
            </a:r>
            <a:r>
              <a:rPr lang="ru-RU" i="1" dirty="0" smtClean="0"/>
              <a:t/>
            </a:r>
            <a:br>
              <a:rPr lang="ru-RU" i="1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32560" y="1340768"/>
            <a:ext cx="7406640" cy="4896544"/>
          </a:xfrm>
        </p:spPr>
        <p:txBody>
          <a:bodyPr>
            <a:normAutofit fontScale="77500" lnSpcReduction="20000"/>
          </a:bodyPr>
          <a:lstStyle/>
          <a:p>
            <a:pPr algn="ctr">
              <a:lnSpc>
                <a:spcPct val="150000"/>
              </a:lnSpc>
            </a:pPr>
            <a:r>
              <a:rPr lang="ru-RU" sz="220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Автор проекта: </a:t>
            </a:r>
            <a:r>
              <a:rPr lang="ru-RU" sz="22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Алфеева Татьяна Ивановна,</a:t>
            </a:r>
          </a:p>
          <a:p>
            <a:pPr algn="ctr">
              <a:lnSpc>
                <a:spcPct val="150000"/>
              </a:lnSpc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воспитатель первой квалификационной категории.</a:t>
            </a:r>
            <a:r>
              <a:rPr lang="ru-RU" sz="22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Участники: </a:t>
            </a:r>
            <a:r>
              <a:rPr lang="ru-RU" sz="22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воспитатель Алфеева Т.И., дети и родители группы № 10 «Колокольчик».</a:t>
            </a:r>
            <a:r>
              <a:rPr lang="ru-RU" sz="22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Тип проекта: </a:t>
            </a:r>
            <a:r>
              <a:rPr lang="ru-RU" sz="22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информационно-практико-ориентированный</a:t>
            </a:r>
            <a:r>
              <a:rPr lang="ru-RU" sz="22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Продолжительность проекта:</a:t>
            </a:r>
            <a:r>
              <a:rPr lang="ru-RU" sz="22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долгосрочный.</a:t>
            </a:r>
            <a:r>
              <a:rPr lang="ru-RU" sz="22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Сроки реализации проекта: </a:t>
            </a:r>
            <a:r>
              <a:rPr lang="ru-RU" sz="22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сентябрь 2016 – до выпуска группы из детского сада.</a:t>
            </a:r>
            <a:r>
              <a:rPr lang="ru-RU" i="1" dirty="0" smtClean="0"/>
              <a:t/>
            </a:r>
            <a:br>
              <a:rPr lang="ru-RU" i="1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562074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00B050"/>
                </a:solidFill>
              </a:rPr>
              <a:t>НОД: итоговое открытое занятие.</a:t>
            </a:r>
            <a:endParaRPr lang="ru-RU" sz="2400" b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35608" y="692696"/>
            <a:ext cx="7498080" cy="555570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800" b="1" dirty="0" smtClean="0">
                <a:solidFill>
                  <a:srgbClr val="002060"/>
                </a:solidFill>
              </a:rPr>
              <a:t>«В гости к </a:t>
            </a:r>
            <a:r>
              <a:rPr lang="ru-RU" sz="1800" b="1" dirty="0" err="1" smtClean="0">
                <a:solidFill>
                  <a:srgbClr val="002060"/>
                </a:solidFill>
              </a:rPr>
              <a:t>Лесовичку</a:t>
            </a:r>
            <a:r>
              <a:rPr lang="ru-RU" sz="1800" b="1" dirty="0" smtClean="0">
                <a:solidFill>
                  <a:srgbClr val="002060"/>
                </a:solidFill>
              </a:rPr>
              <a:t>».</a:t>
            </a:r>
          </a:p>
        </p:txBody>
      </p:sp>
      <p:pic>
        <p:nvPicPr>
          <p:cNvPr id="3074" name="Picture 2" descr="C:\Users\Таня\Desktop\занятие по экологии\image-0-02-04-5559fde0ee822baea1fc1743e2da55fe5ca8ffd7691b4b27bf40fb884769ba39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196752"/>
            <a:ext cx="2939481" cy="1653458"/>
          </a:xfrm>
          <a:prstGeom prst="rect">
            <a:avLst/>
          </a:prstGeom>
          <a:noFill/>
        </p:spPr>
      </p:pic>
      <p:pic>
        <p:nvPicPr>
          <p:cNvPr id="3076" name="Picture 4" descr="C:\Users\Таня\Desktop\фото экология\NSbN3i7Ut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2924944"/>
            <a:ext cx="4211769" cy="3473624"/>
          </a:xfrm>
          <a:prstGeom prst="rect">
            <a:avLst/>
          </a:prstGeom>
          <a:noFill/>
        </p:spPr>
      </p:pic>
      <p:pic>
        <p:nvPicPr>
          <p:cNvPr id="3077" name="Picture 5" descr="C:\Users\Таня\Desktop\фото экология\kak-vesti-sebya-v-lesu-6-519x37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3706" y="3068960"/>
            <a:ext cx="1960535" cy="1401462"/>
          </a:xfrm>
          <a:prstGeom prst="rect">
            <a:avLst/>
          </a:prstGeom>
          <a:noFill/>
        </p:spPr>
      </p:pic>
      <p:pic>
        <p:nvPicPr>
          <p:cNvPr id="3078" name="Picture 6" descr="C:\Users\Таня\Desktop\фото экология\497350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22256" y="4869160"/>
            <a:ext cx="2121744" cy="1419726"/>
          </a:xfrm>
          <a:prstGeom prst="rect">
            <a:avLst/>
          </a:prstGeom>
          <a:noFill/>
        </p:spPr>
      </p:pic>
      <p:pic>
        <p:nvPicPr>
          <p:cNvPr id="3079" name="Picture 7" descr="C:\Users\Таня\Desktop\фото экология\1196px-Ритм-мусор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1600" y="2852936"/>
            <a:ext cx="1685126" cy="1687944"/>
          </a:xfrm>
          <a:prstGeom prst="rect">
            <a:avLst/>
          </a:prstGeom>
          <a:noFill/>
        </p:spPr>
      </p:pic>
      <p:pic>
        <p:nvPicPr>
          <p:cNvPr id="3080" name="Picture 8" descr="C:\Users\Таня\Desktop\фото экология\img4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56176" y="1196752"/>
            <a:ext cx="2715691" cy="1527576"/>
          </a:xfrm>
          <a:prstGeom prst="rect">
            <a:avLst/>
          </a:prstGeom>
          <a:noFill/>
        </p:spPr>
      </p:pic>
      <p:pic>
        <p:nvPicPr>
          <p:cNvPr id="3081" name="Picture 9" descr="C:\Users\Таня\Downloads\img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71600" y="4869160"/>
            <a:ext cx="1641475" cy="1231106"/>
          </a:xfrm>
          <a:prstGeom prst="rect">
            <a:avLst/>
          </a:prstGeom>
          <a:noFill/>
        </p:spPr>
      </p:pic>
      <p:pic>
        <p:nvPicPr>
          <p:cNvPr id="2050" name="Picture 2" descr="C:\Users\Таня\Desktop\лсовичок отрисованный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932040" y="1340768"/>
            <a:ext cx="1016273" cy="10404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850106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rgbClr val="00B050"/>
                </a:solidFill>
              </a:rPr>
              <a:t>Мини-проект по теме недели: «В мире комнатных растений».</a:t>
            </a:r>
            <a:endParaRPr lang="ru-RU" sz="2000" b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35608" y="1052736"/>
            <a:ext cx="7498080" cy="519566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Таня\Desktop\фото экология\IMG_20180427_1453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320" y="4005064"/>
            <a:ext cx="1445902" cy="1728192"/>
          </a:xfrm>
          <a:prstGeom prst="rect">
            <a:avLst/>
          </a:prstGeom>
          <a:noFill/>
        </p:spPr>
      </p:pic>
      <p:pic>
        <p:nvPicPr>
          <p:cNvPr id="4100" name="Picture 4" descr="C:\Users\Таня\Desktop\фото экология\IMG_20180419_1032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3789040"/>
            <a:ext cx="3528392" cy="2520280"/>
          </a:xfrm>
          <a:prstGeom prst="rect">
            <a:avLst/>
          </a:prstGeom>
          <a:noFill/>
        </p:spPr>
      </p:pic>
      <p:pic>
        <p:nvPicPr>
          <p:cNvPr id="4101" name="Picture 5" descr="C:\Users\Таня\Desktop\фото экология\IMG_20180419_1033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5656" y="4077072"/>
            <a:ext cx="2160240" cy="1958143"/>
          </a:xfrm>
          <a:prstGeom prst="rect">
            <a:avLst/>
          </a:prstGeom>
          <a:noFill/>
        </p:spPr>
      </p:pic>
      <p:pic>
        <p:nvPicPr>
          <p:cNvPr id="4102" name="Picture 6" descr="C:\Users\Таня\Desktop\фото экология\IMG_20180428_1211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2240" y="1340768"/>
            <a:ext cx="2176048" cy="1867968"/>
          </a:xfrm>
          <a:prstGeom prst="rect">
            <a:avLst/>
          </a:prstGeom>
          <a:noFill/>
        </p:spPr>
      </p:pic>
      <p:pic>
        <p:nvPicPr>
          <p:cNvPr id="4104" name="Picture 8" descr="C:\Users\Таня\Desktop\фото экология\IMG-b12025d685766e8029df610c67f58c76-V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47664" y="1196752"/>
            <a:ext cx="5056959" cy="25202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346050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solidFill>
                  <a:schemeClr val="accent3"/>
                </a:solidFill>
              </a:rPr>
              <a:t>Работы детей </a:t>
            </a:r>
            <a:endParaRPr lang="ru-RU" sz="2000" dirty="0">
              <a:solidFill>
                <a:schemeClr val="accent3"/>
              </a:solidFill>
            </a:endParaRPr>
          </a:p>
        </p:txBody>
      </p:sp>
      <p:pic>
        <p:nvPicPr>
          <p:cNvPr id="4" name="Picture 5" descr="C:\Users\Таня\Desktop\занятие по экологии\image-0-02-05-2f797b84e02ef00682f48d1eba1850bcd523c08b92f44ba90b142d4e41b6b7e1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3861048"/>
            <a:ext cx="4864540" cy="2736304"/>
          </a:xfrm>
          <a:prstGeom prst="rect">
            <a:avLst/>
          </a:prstGeom>
          <a:noFill/>
        </p:spPr>
      </p:pic>
      <p:pic>
        <p:nvPicPr>
          <p:cNvPr id="5" name="Picture 6" descr="C:\Users\Таня\Desktop\фото экология\IMG_20170928_1337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836712"/>
            <a:ext cx="3597692" cy="2698269"/>
          </a:xfrm>
          <a:prstGeom prst="rect">
            <a:avLst/>
          </a:prstGeom>
          <a:noFill/>
        </p:spPr>
      </p:pic>
      <p:pic>
        <p:nvPicPr>
          <p:cNvPr id="6" name="Picture 7" descr="C:\Users\Таня\Desktop\IMG_20170309_0955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908720"/>
            <a:ext cx="2034226" cy="2712301"/>
          </a:xfrm>
          <a:prstGeom prst="rect">
            <a:avLst/>
          </a:prstGeom>
          <a:noFill/>
        </p:spPr>
      </p:pic>
      <p:pic>
        <p:nvPicPr>
          <p:cNvPr id="7" name="Picture 2" descr="C:\Users\Таня\Desktop\занятие по экологии\IMG_20170510_113740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4208" y="4221088"/>
            <a:ext cx="2521060" cy="189164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63408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accent3"/>
                </a:solidFill>
              </a:rPr>
              <a:t>Мини-проект «Зимующие птицы»</a:t>
            </a:r>
            <a:endParaRPr lang="ru-RU" sz="2400" dirty="0">
              <a:solidFill>
                <a:schemeClr val="accent3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35608" y="908720"/>
            <a:ext cx="7498080" cy="533968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Таня\Desktop\DSC054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1124744"/>
            <a:ext cx="4193499" cy="3145124"/>
          </a:xfrm>
          <a:prstGeom prst="rect">
            <a:avLst/>
          </a:prstGeom>
          <a:noFill/>
        </p:spPr>
      </p:pic>
      <p:pic>
        <p:nvPicPr>
          <p:cNvPr id="3075" name="Picture 3" descr="C:\Users\Таня\Desktop\DSC054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4149080"/>
            <a:ext cx="3233392" cy="2425044"/>
          </a:xfrm>
          <a:prstGeom prst="rect">
            <a:avLst/>
          </a:prstGeom>
          <a:noFill/>
        </p:spPr>
      </p:pic>
      <p:pic>
        <p:nvPicPr>
          <p:cNvPr id="3076" name="Picture 4" descr="C:\Users\Таня\Desktop\IMG_20160208_1800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5656" y="3933056"/>
            <a:ext cx="3600400" cy="2700300"/>
          </a:xfrm>
          <a:prstGeom prst="rect">
            <a:avLst/>
          </a:prstGeom>
          <a:noFill/>
        </p:spPr>
      </p:pic>
      <p:pic>
        <p:nvPicPr>
          <p:cNvPr id="3078" name="Picture 6" descr="C:\Users\Таня\Desktop\DSC053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7704" y="764704"/>
            <a:ext cx="2232248" cy="29763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850106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B050"/>
                </a:solidFill>
              </a:rPr>
              <a:t>Прогулки и экскурсии вокруг детского сада</a:t>
            </a:r>
            <a:endParaRPr lang="ru-RU" sz="2800" b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35608" y="980728"/>
            <a:ext cx="7498080" cy="526767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000" b="1" dirty="0" smtClean="0">
                <a:solidFill>
                  <a:schemeClr val="accent3">
                    <a:lumMod val="75000"/>
                  </a:schemeClr>
                </a:solidFill>
              </a:rPr>
              <a:t>«На волшебной полянке». </a:t>
            </a:r>
          </a:p>
          <a:p>
            <a:pPr algn="ctr">
              <a:buNone/>
            </a:pPr>
            <a:r>
              <a:rPr lang="ru-RU" sz="1800" dirty="0" smtClean="0"/>
              <a:t>Дети получили письмо от Лесной Феи, в котором она просила ребят отгадать загадки о явлениях природы и лесных жителях. В качестве поощрения за правильные ответы, Фея  поиграла с  детьми в игру «Ходят капельки по кругу». </a:t>
            </a:r>
            <a:endParaRPr lang="ru-RU" sz="1800" dirty="0"/>
          </a:p>
        </p:txBody>
      </p:sp>
      <p:pic>
        <p:nvPicPr>
          <p:cNvPr id="5122" name="Picture 2" descr="C:\Users\Таня\Desktop\фото экология\7gQ5G5FRHl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2708920"/>
            <a:ext cx="7491314" cy="37444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35608" y="1484784"/>
            <a:ext cx="7498080" cy="4763616"/>
          </a:xfrm>
        </p:spPr>
        <p:txBody>
          <a:bodyPr>
            <a:normAutofit/>
          </a:bodyPr>
          <a:lstStyle/>
          <a:p>
            <a:pPr>
              <a:buNone/>
            </a:pPr>
            <a:endParaRPr lang="ru-RU" sz="1400" dirty="0"/>
          </a:p>
        </p:txBody>
      </p:sp>
      <p:pic>
        <p:nvPicPr>
          <p:cNvPr id="6146" name="Picture 2" descr="C:\Users\Таня\Desktop\фото экология\IMG_20180406_1141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412776"/>
            <a:ext cx="3264362" cy="2448272"/>
          </a:xfrm>
          <a:prstGeom prst="rect">
            <a:avLst/>
          </a:prstGeom>
          <a:noFill/>
        </p:spPr>
      </p:pic>
      <p:pic>
        <p:nvPicPr>
          <p:cNvPr id="6147" name="Picture 3" descr="C:\Users\Таня\Desktop\фото группы\Прогулки\IMG_20171023_1033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484784"/>
            <a:ext cx="1872208" cy="2496277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800" dirty="0" smtClean="0">
                <a:solidFill>
                  <a:schemeClr val="tx1"/>
                </a:solidFill>
              </a:rPr>
              <a:t>Темы прогулок: </a:t>
            </a:r>
            <a:r>
              <a:rPr lang="ru-RU" sz="1800" dirty="0" smtClean="0">
                <a:solidFill>
                  <a:srgbClr val="00B050"/>
                </a:solidFill>
              </a:rPr>
              <a:t>«Деревья», «Первый снег», «Птичья столовая», «Первые цветы», «Превращение снега в воду».</a:t>
            </a:r>
            <a:endParaRPr lang="ru-RU" sz="1800" dirty="0">
              <a:solidFill>
                <a:srgbClr val="00B050"/>
              </a:solidFill>
            </a:endParaRPr>
          </a:p>
        </p:txBody>
      </p:sp>
      <p:pic>
        <p:nvPicPr>
          <p:cNvPr id="6148" name="Picture 4" descr="C:\Users\Таня\Desktop\фото группы\Прогулки\IMG_20171115_1113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288" y="1556792"/>
            <a:ext cx="1574658" cy="2099544"/>
          </a:xfrm>
          <a:prstGeom prst="rect">
            <a:avLst/>
          </a:prstGeom>
          <a:noFill/>
        </p:spPr>
      </p:pic>
      <p:pic>
        <p:nvPicPr>
          <p:cNvPr id="6149" name="Picture 5" descr="C:\Users\Таня\Desktop\занятие по экологии\149390796601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5616" y="4221088"/>
            <a:ext cx="3048000" cy="2286000"/>
          </a:xfrm>
          <a:prstGeom prst="rect">
            <a:avLst/>
          </a:prstGeom>
          <a:noFill/>
        </p:spPr>
      </p:pic>
      <p:pic>
        <p:nvPicPr>
          <p:cNvPr id="6150" name="Picture 6" descr="C:\Users\Таня\Desktop\151460965324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3968" y="4293096"/>
            <a:ext cx="1302780" cy="1737040"/>
          </a:xfrm>
          <a:prstGeom prst="rect">
            <a:avLst/>
          </a:prstGeom>
          <a:noFill/>
        </p:spPr>
      </p:pic>
      <p:pic>
        <p:nvPicPr>
          <p:cNvPr id="6151" name="Picture 7" descr="C:\Users\Таня\Desktop\IMG_20180409_11424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68144" y="4005064"/>
            <a:ext cx="3031704" cy="22737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/>
              <a:t>Подвижные игры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9" name="Picture 3" descr="C:\Users\Таня\Desktop\rPgD1jWyaq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412776"/>
            <a:ext cx="7552838" cy="42484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63408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00B050"/>
                </a:solidFill>
              </a:rPr>
              <a:t>Уход за цветниками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35608" y="1052736"/>
            <a:ext cx="7498080" cy="5195664"/>
          </a:xfrm>
        </p:spPr>
        <p:txBody>
          <a:bodyPr/>
          <a:lstStyle/>
          <a:p>
            <a:r>
              <a:rPr lang="ru-RU" dirty="0" smtClean="0"/>
              <a:t>                                                      Сажаем,</a:t>
            </a:r>
          </a:p>
          <a:p>
            <a:r>
              <a:rPr lang="ru-RU" dirty="0" smtClean="0"/>
              <a:t>                                                      рыхлим,</a:t>
            </a:r>
          </a:p>
          <a:p>
            <a:r>
              <a:rPr lang="ru-RU" dirty="0" smtClean="0"/>
              <a:t>                                                     поливаем. </a:t>
            </a:r>
            <a:endParaRPr lang="ru-RU" dirty="0"/>
          </a:p>
        </p:txBody>
      </p:sp>
      <p:pic>
        <p:nvPicPr>
          <p:cNvPr id="1026" name="Picture 2" descr="C:\Users\Таня\Desktop\занятие по экологии\image-0-02-04-5da19594d29244b78e57ace68a92b013e5d455652707aa13ff79a715be2ab532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2924944"/>
            <a:ext cx="4423048" cy="3317286"/>
          </a:xfrm>
          <a:prstGeom prst="rect">
            <a:avLst/>
          </a:prstGeom>
          <a:noFill/>
        </p:spPr>
      </p:pic>
      <p:pic>
        <p:nvPicPr>
          <p:cNvPr id="1027" name="Picture 3" descr="C:\Users\Таня\Desktop\YXIYENyOK3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1124744"/>
            <a:ext cx="3840426" cy="2880320"/>
          </a:xfrm>
          <a:prstGeom prst="rect">
            <a:avLst/>
          </a:prstGeom>
          <a:noFill/>
        </p:spPr>
      </p:pic>
      <p:pic>
        <p:nvPicPr>
          <p:cNvPr id="6" name="Picture 2" descr="C:\Users\Таня\Desktop\фото экология\9869515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36978" y="4293097"/>
            <a:ext cx="2240249" cy="20162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778098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rgbClr val="00B050"/>
                </a:solidFill>
              </a:rPr>
              <a:t>Сотрудничество и взаимодействие с семьёй</a:t>
            </a:r>
            <a:endParaRPr lang="ru-RU" sz="2800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35608" y="1052736"/>
            <a:ext cx="7498080" cy="519566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122" name="Picture 2" descr="C:\Users\Таня\Desktop\custAdvant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052736"/>
            <a:ext cx="7848872" cy="525374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562074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B050"/>
                </a:solidFill>
              </a:rPr>
              <a:t>Участие родителей в проекте.</a:t>
            </a:r>
            <a:endParaRPr lang="ru-RU" sz="2800" b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35608" y="836712"/>
            <a:ext cx="7498080" cy="541168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800" dirty="0" smtClean="0"/>
              <a:t>Озеленение и </a:t>
            </a:r>
          </a:p>
          <a:p>
            <a:pPr>
              <a:buNone/>
            </a:pPr>
            <a:r>
              <a:rPr lang="ru-RU" sz="1800" dirty="0" smtClean="0"/>
              <a:t>оформление </a:t>
            </a:r>
          </a:p>
          <a:p>
            <a:pPr>
              <a:buNone/>
            </a:pPr>
            <a:r>
              <a:rPr lang="ru-RU" sz="1800" dirty="0" smtClean="0"/>
              <a:t>прогулочного участка, </a:t>
            </a:r>
          </a:p>
          <a:p>
            <a:pPr>
              <a:buNone/>
            </a:pPr>
            <a:r>
              <a:rPr lang="ru-RU" sz="1800" dirty="0" smtClean="0"/>
              <a:t>уборка территории.</a:t>
            </a:r>
          </a:p>
          <a:p>
            <a:pPr>
              <a:buNone/>
            </a:pPr>
            <a:endParaRPr lang="ru-RU" sz="1800" dirty="0"/>
          </a:p>
        </p:txBody>
      </p:sp>
      <p:pic>
        <p:nvPicPr>
          <p:cNvPr id="7170" name="Picture 2" descr="C:\Users\Таня\Desktop\фото родителей\D2eNqEaApU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836712"/>
            <a:ext cx="4932040" cy="2774273"/>
          </a:xfrm>
          <a:prstGeom prst="rect">
            <a:avLst/>
          </a:prstGeom>
          <a:noFill/>
        </p:spPr>
      </p:pic>
      <p:pic>
        <p:nvPicPr>
          <p:cNvPr id="7171" name="Picture 3" descr="C:\Users\Таня\Desktop\фото родителей\-S4AMFE_XM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3933056"/>
            <a:ext cx="4689554" cy="2637874"/>
          </a:xfrm>
          <a:prstGeom prst="rect">
            <a:avLst/>
          </a:prstGeom>
          <a:noFill/>
        </p:spPr>
      </p:pic>
      <p:pic>
        <p:nvPicPr>
          <p:cNvPr id="7172" name="Picture 4" descr="C:\Users\Таня\Desktop\фото родителей\IMG_20170603_0823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2420888"/>
            <a:ext cx="2218051" cy="38164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850106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B050"/>
                </a:solidFill>
              </a:rPr>
              <a:t>Актуальность проекта:</a:t>
            </a:r>
            <a:endParaRPr lang="ru-RU" sz="2800" b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35608" y="980728"/>
            <a:ext cx="7498080" cy="5267672"/>
          </a:xfrm>
        </p:spPr>
        <p:txBody>
          <a:bodyPr>
            <a:normAutofit/>
          </a:bodyPr>
          <a:lstStyle/>
          <a:p>
            <a:pPr algn="r">
              <a:buNone/>
            </a:pPr>
            <a:r>
              <a:rPr lang="ru-RU" sz="1600" dirty="0" smtClean="0"/>
              <a:t>       Природа – это богатейшая кладовая, </a:t>
            </a:r>
            <a:endParaRPr lang="ru-RU" sz="1600" i="1" dirty="0" smtClean="0"/>
          </a:p>
          <a:p>
            <a:pPr algn="r">
              <a:buNone/>
            </a:pPr>
            <a:r>
              <a:rPr lang="ru-RU" sz="1600" dirty="0" smtClean="0"/>
              <a:t>неоценимое богатство для интеллектуального, </a:t>
            </a:r>
            <a:endParaRPr lang="ru-RU" sz="1600" i="1" dirty="0" smtClean="0"/>
          </a:p>
          <a:p>
            <a:pPr algn="r">
              <a:buNone/>
            </a:pPr>
            <a:r>
              <a:rPr lang="ru-RU" sz="1600" dirty="0" smtClean="0"/>
              <a:t>нравственного и речевого развития ребенка.</a:t>
            </a:r>
            <a:endParaRPr lang="ru-RU" sz="1600" i="1" dirty="0" smtClean="0"/>
          </a:p>
          <a:p>
            <a:pPr algn="r">
              <a:buNone/>
            </a:pPr>
            <a:r>
              <a:rPr lang="ru-RU" sz="1600" dirty="0" smtClean="0"/>
              <a:t>/В. А. Сухомлинский/ </a:t>
            </a:r>
          </a:p>
          <a:p>
            <a:pPr algn="r">
              <a:buNone/>
            </a:pPr>
            <a:endParaRPr lang="ru-RU" sz="1600" dirty="0" smtClean="0"/>
          </a:p>
          <a:p>
            <a:pPr algn="r">
              <a:buNone/>
            </a:pPr>
            <a:r>
              <a:rPr lang="ru-RU" sz="1600" dirty="0" smtClean="0"/>
              <a:t>.</a:t>
            </a:r>
            <a:endParaRPr lang="ru-RU" sz="1600" i="1" dirty="0" smtClean="0"/>
          </a:p>
          <a:p>
            <a:pPr>
              <a:buNone/>
            </a:pPr>
            <a:r>
              <a:rPr lang="ru-RU" sz="1600" dirty="0" smtClean="0"/>
              <a:t>               Дошкольное детство- начальный этап формирования личности человека. Одной из основных задач воспитания и образования является формирование экологической культуры и природоохранного сознания,  основы которых составляют знания по экологии и практические умения, направленные на охрану природы. Работу по воспитанию экологически грамотных детей необходимо начинать  своевременно, с младшего дошкольного возраста. Позже очень сложно поменять мировоззрение, изменить представления и взгляды человека на окружающий мир. </a:t>
            </a:r>
            <a:endParaRPr lang="ru-RU" sz="1600" i="1" dirty="0" smtClean="0"/>
          </a:p>
          <a:p>
            <a:pPr>
              <a:buNone/>
            </a:pPr>
            <a:r>
              <a:rPr lang="ru-RU" sz="1600" dirty="0" smtClean="0"/>
              <a:t>                 Нас окружает красивейшая природа, огромное множество  природных объектов- это реки, леса, насекомые, птицы, рыбы, животные, которые нуждаются в нашей охране и защите.</a:t>
            </a:r>
          </a:p>
          <a:p>
            <a:pPr>
              <a:buNone/>
            </a:pPr>
            <a:endParaRPr lang="ru-RU" sz="1600" dirty="0"/>
          </a:p>
        </p:txBody>
      </p:sp>
      <p:pic>
        <p:nvPicPr>
          <p:cNvPr id="1027" name="Picture 3" descr="C:\Users\Таня\Desktop\фото экология\elitefon.ru-21590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1124744"/>
            <a:ext cx="1982093" cy="14865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B050"/>
                </a:solidFill>
              </a:rPr>
              <a:t>Изготовление творческих р</a:t>
            </a:r>
            <a:r>
              <a:rPr lang="ru-RU" sz="2800" dirty="0" smtClean="0">
                <a:solidFill>
                  <a:srgbClr val="00B050"/>
                </a:solidFill>
              </a:rPr>
              <a:t>абот.</a:t>
            </a:r>
            <a:endParaRPr lang="ru-RU" sz="2800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 descr="C:\Users\Таня\Desktop\фото экология\IMG_20170609_0709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196752"/>
            <a:ext cx="6804248" cy="51031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Экологическая выставка </a:t>
            </a:r>
            <a:br>
              <a:rPr lang="ru-RU" sz="3200" dirty="0" smtClean="0"/>
            </a:br>
            <a:r>
              <a:rPr lang="ru-RU" sz="3200" dirty="0" smtClean="0"/>
              <a:t>«Мы природу любим и бережём».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51720" y="2060848"/>
            <a:ext cx="5760640" cy="381642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9218" name="Picture 2" descr="C:\Users\Таня\Desktop\фото экология\IMG_20170605_1446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412776"/>
            <a:ext cx="6742040" cy="50565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490066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rgbClr val="00B050"/>
                </a:solidFill>
              </a:rPr>
              <a:t>Участие в конкурсах, создание макетов для занятий и игр.</a:t>
            </a:r>
            <a:endParaRPr lang="ru-RU" sz="2000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483768" y="2420888"/>
            <a:ext cx="5112568" cy="237626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42" name="Picture 2" descr="C:\Users\Таня\Desktop\фото экология\IMG_20170609_0709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196752"/>
            <a:ext cx="3727818" cy="4970424"/>
          </a:xfrm>
          <a:prstGeom prst="rect">
            <a:avLst/>
          </a:prstGeom>
          <a:noFill/>
        </p:spPr>
      </p:pic>
      <p:pic>
        <p:nvPicPr>
          <p:cNvPr id="10243" name="Picture 3" descr="C:\Users\Таня\Desktop\фото экология\IMG_20170609_0710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908720"/>
            <a:ext cx="3745832" cy="2809374"/>
          </a:xfrm>
          <a:prstGeom prst="rect">
            <a:avLst/>
          </a:prstGeom>
          <a:noFill/>
        </p:spPr>
      </p:pic>
      <p:pic>
        <p:nvPicPr>
          <p:cNvPr id="10244" name="Picture 4" descr="C:\Users\Таня\Desktop\фото экология\IMG_20170605_1248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3957058"/>
            <a:ext cx="1872208" cy="2496277"/>
          </a:xfrm>
          <a:prstGeom prst="rect">
            <a:avLst/>
          </a:prstGeom>
          <a:noFill/>
        </p:spPr>
      </p:pic>
      <p:pic>
        <p:nvPicPr>
          <p:cNvPr id="10245" name="Picture 5" descr="C:\Users\Таня\Desktop\фото экология\IMG_20180418_1634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64288" y="4149080"/>
            <a:ext cx="1427520" cy="187984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634082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rgbClr val="00B050"/>
                </a:solidFill>
              </a:rPr>
              <a:t>Изготовление творческих работ из природного материала</a:t>
            </a:r>
            <a:endParaRPr lang="ru-RU" sz="2400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35608" y="1052736"/>
            <a:ext cx="7498080" cy="5195664"/>
          </a:xfrm>
        </p:spPr>
        <p:txBody>
          <a:bodyPr>
            <a:normAutofit/>
          </a:bodyPr>
          <a:lstStyle/>
          <a:p>
            <a:r>
              <a:rPr lang="ru-RU" sz="1400" dirty="0" smtClean="0"/>
              <a:t>Сухие листья, ветки,</a:t>
            </a:r>
          </a:p>
          <a:p>
            <a:r>
              <a:rPr lang="ru-RU" sz="1400" dirty="0" smtClean="0"/>
              <a:t> камни, ягоды, </a:t>
            </a:r>
          </a:p>
          <a:p>
            <a:r>
              <a:rPr lang="ru-RU" sz="1400" dirty="0" smtClean="0"/>
              <a:t>древесные грибы,</a:t>
            </a:r>
          </a:p>
          <a:p>
            <a:r>
              <a:rPr lang="ru-RU" sz="1400" dirty="0" smtClean="0"/>
              <a:t> каштаны, желуди, и т.д.</a:t>
            </a:r>
            <a:endParaRPr lang="ru-RU" sz="1400" dirty="0"/>
          </a:p>
        </p:txBody>
      </p:sp>
      <p:pic>
        <p:nvPicPr>
          <p:cNvPr id="6146" name="Picture 2" descr="C:\Users\Таня\Desktop\LGCcyJ5uKN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2276872"/>
            <a:ext cx="3204356" cy="4272475"/>
          </a:xfrm>
          <a:prstGeom prst="rect">
            <a:avLst/>
          </a:prstGeom>
          <a:noFill/>
        </p:spPr>
      </p:pic>
      <p:pic>
        <p:nvPicPr>
          <p:cNvPr id="6147" name="Picture 3" descr="C:\Users\Таня\Desktop\540fnk4PXs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1124744"/>
            <a:ext cx="2232248" cy="2976331"/>
          </a:xfrm>
          <a:prstGeom prst="rect">
            <a:avLst/>
          </a:prstGeom>
          <a:noFill/>
        </p:spPr>
      </p:pic>
      <p:pic>
        <p:nvPicPr>
          <p:cNvPr id="6148" name="Picture 4" descr="C:\Users\Таня\Desktop\IMG_20171020_1557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3789040"/>
            <a:ext cx="2086201" cy="2781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3813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3"/>
                </a:solidFill>
              </a:rPr>
              <a:t>Анализ работы над проектом.</a:t>
            </a:r>
            <a:br>
              <a:rPr lang="ru-RU" b="1" dirty="0" smtClean="0">
                <a:solidFill>
                  <a:schemeClr val="accent3"/>
                </a:solidFill>
              </a:rPr>
            </a:br>
            <a:endParaRPr lang="ru-RU" b="1" dirty="0">
              <a:solidFill>
                <a:schemeClr val="accent3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35608" y="1340768"/>
            <a:ext cx="7498080" cy="4907632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b="1" dirty="0" smtClean="0"/>
              <a:t>Проект </a:t>
            </a:r>
            <a:r>
              <a:rPr lang="ru-RU" i="1" dirty="0" smtClean="0"/>
              <a:t>«</a:t>
            </a:r>
            <a:r>
              <a:rPr lang="ru-RU" b="1" i="1" dirty="0" smtClean="0"/>
              <a:t>Природа и мы</a:t>
            </a:r>
            <a:r>
              <a:rPr lang="ru-RU" i="1" dirty="0" smtClean="0"/>
              <a:t>»</a:t>
            </a:r>
            <a:r>
              <a:rPr lang="ru-RU" dirty="0" smtClean="0"/>
              <a:t> показал, насколько важно взаимодействие детей, родителей, педагогов в формировании экологического сознания и </a:t>
            </a:r>
            <a:r>
              <a:rPr lang="ru-RU" dirty="0" smtClean="0"/>
              <a:t>образования, выявил</a:t>
            </a:r>
            <a:r>
              <a:rPr lang="ru-RU" dirty="0" smtClean="0"/>
              <a:t>, насколько интересна эта тема детям. В </a:t>
            </a:r>
            <a:r>
              <a:rPr lang="ru-RU" dirty="0" smtClean="0"/>
              <a:t>ходе реализации </a:t>
            </a:r>
            <a:r>
              <a:rPr lang="ru-RU" dirty="0" smtClean="0"/>
              <a:t>проекта установились партнерские отношения воспитателя с родителями. </a:t>
            </a:r>
          </a:p>
          <a:p>
            <a:pPr>
              <a:buNone/>
            </a:pPr>
            <a:r>
              <a:rPr lang="ru-RU" b="1" dirty="0" smtClean="0"/>
              <a:t>В результате:</a:t>
            </a:r>
          </a:p>
          <a:p>
            <a:r>
              <a:rPr lang="ru-RU" dirty="0" smtClean="0"/>
              <a:t>дети стали больше интересоваться окружающей </a:t>
            </a:r>
            <a:r>
              <a:rPr lang="ru-RU" b="1" dirty="0" smtClean="0"/>
              <a:t>природой</a:t>
            </a:r>
            <a:r>
              <a:rPr lang="ru-RU" dirty="0" smtClean="0"/>
              <a:t>, миром растений и животных;</a:t>
            </a:r>
          </a:p>
          <a:p>
            <a:r>
              <a:rPr lang="ru-RU" dirty="0" smtClean="0"/>
              <a:t> у детей</a:t>
            </a:r>
            <a:r>
              <a:rPr lang="ru-RU" smtClean="0"/>
              <a:t> </a:t>
            </a:r>
            <a:r>
              <a:rPr lang="ru-RU" b="1" smtClean="0"/>
              <a:t>появились </a:t>
            </a:r>
            <a:r>
              <a:rPr lang="ru-RU" b="1" dirty="0" smtClean="0"/>
              <a:t>первые навыки экологически</a:t>
            </a:r>
            <a:r>
              <a:rPr lang="ru-RU" dirty="0" smtClean="0"/>
              <a:t> грамотного поведения в </a:t>
            </a:r>
            <a:r>
              <a:rPr lang="ru-RU" b="1" dirty="0" smtClean="0"/>
              <a:t>природе</a:t>
            </a:r>
            <a:r>
              <a:rPr lang="ru-RU" dirty="0" smtClean="0"/>
              <a:t>, желание относиться к ней с заботой.</a:t>
            </a:r>
          </a:p>
          <a:p>
            <a:r>
              <a:rPr lang="ru-RU" dirty="0" smtClean="0"/>
              <a:t>В дальнейшем, реализация деятельности по </a:t>
            </a:r>
            <a:r>
              <a:rPr lang="ru-RU" b="1" dirty="0" smtClean="0"/>
              <a:t>проекту</a:t>
            </a:r>
            <a:r>
              <a:rPr lang="ru-RU" dirty="0" smtClean="0"/>
              <a:t> продолжится. И детей ждут новые открытия в мире природы!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До новых встреч………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Таня\Desktop\фото экология\ecologiy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484784"/>
            <a:ext cx="7156276" cy="47708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00B050"/>
                </a:solidFill>
              </a:rPr>
              <a:t>Проблема:</a:t>
            </a:r>
            <a:endParaRPr lang="ru-RU" sz="3600" b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35608" y="1052736"/>
            <a:ext cx="7498080" cy="5195664"/>
          </a:xfrm>
        </p:spPr>
        <p:txBody>
          <a:bodyPr/>
          <a:lstStyle/>
          <a:p>
            <a:pPr algn="just">
              <a:buNone/>
            </a:pPr>
            <a:r>
              <a:rPr lang="ru-RU" dirty="0" smtClean="0"/>
              <a:t>       </a:t>
            </a:r>
            <a:r>
              <a:rPr lang="ru-RU" sz="2000" dirty="0" smtClean="0"/>
              <a:t> Часто на улицах города мы можем видеть подростков, и даже взрослых, которые ломают кусты и деревья, бросают мусор на землю, разбивают бутылки, раскидывают осколки, затаптывают газоны и цветники. Тем самым, они загрязняют природу, не берегут её, не думая о последствиях.</a:t>
            </a:r>
          </a:p>
          <a:p>
            <a:pPr algn="just">
              <a:buNone/>
            </a:pPr>
            <a:r>
              <a:rPr lang="ru-RU" sz="2000" dirty="0" smtClean="0"/>
              <a:t>           Проблема в том, что у таких людей  не развито экологическое сознание и природоохранная культура.</a:t>
            </a:r>
            <a:endParaRPr lang="ru-RU" sz="2000" dirty="0"/>
          </a:p>
        </p:txBody>
      </p:sp>
      <p:pic>
        <p:nvPicPr>
          <p:cNvPr id="1026" name="Picture 2" descr="C:\Users\Таня\Downloads\fo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4064782"/>
            <a:ext cx="3672408" cy="24358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Цель проекта: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dirty="0" smtClean="0"/>
              <a:t>Формирование у детей основ экологической культуры и  воспитание ответственного и гуманного отношения к природе.</a:t>
            </a:r>
            <a:endParaRPr lang="ru-RU" i="1" dirty="0" smtClean="0"/>
          </a:p>
          <a:p>
            <a:pPr algn="ctr">
              <a:buNone/>
            </a:pPr>
            <a:endParaRPr lang="ru-RU" dirty="0"/>
          </a:p>
        </p:txBody>
      </p:sp>
      <p:pic>
        <p:nvPicPr>
          <p:cNvPr id="2050" name="Picture 2" descr="C:\Users\Таня\Desktop\sunlight-landscape-forest-mountains-hill-nature-grass-sky-field-green-morning-valley-wilderness-Alps-plateau-cloud-tree-mountain-grassland-plant-pasture-meadow-plain-lawn-rural-area-habitat-natural-environment-atmospheric-phenom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3645024"/>
            <a:ext cx="4440163" cy="27751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850106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00B050"/>
                </a:solidFill>
              </a:rPr>
              <a:t>Детская цель:</a:t>
            </a:r>
            <a:endParaRPr lang="ru-RU" sz="3200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35608" y="1268760"/>
            <a:ext cx="7498080" cy="4979640"/>
          </a:xfrm>
        </p:spPr>
        <p:txBody>
          <a:bodyPr/>
          <a:lstStyle/>
          <a:p>
            <a:pPr algn="just">
              <a:buNone/>
            </a:pPr>
            <a:r>
              <a:rPr lang="ru-RU" dirty="0" smtClean="0"/>
              <a:t>      Открытие новых знаний в мире природы, бережное взаимодействие с природными объектами.</a:t>
            </a:r>
            <a:endParaRPr lang="ru-RU" dirty="0"/>
          </a:p>
        </p:txBody>
      </p:sp>
      <p:pic>
        <p:nvPicPr>
          <p:cNvPr id="2050" name="Picture 2" descr="C:\Users\Таня\Desktop\Salvemos-Planeta-605x6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3356992"/>
            <a:ext cx="3168352" cy="29967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384864" cy="85010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accent3"/>
                </a:solidFill>
              </a:rPr>
              <a:t>Задачи проекта:</a:t>
            </a:r>
            <a:endParaRPr lang="ru-RU" sz="3600" b="1" dirty="0">
              <a:solidFill>
                <a:schemeClr val="accent3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35608" y="1196752"/>
            <a:ext cx="7498080" cy="5051648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400" b="1" dirty="0" smtClean="0">
                <a:solidFill>
                  <a:srgbClr val="0070C0"/>
                </a:solidFill>
              </a:rPr>
              <a:t>Для педагога:</a:t>
            </a:r>
          </a:p>
          <a:p>
            <a:r>
              <a:rPr lang="ru-RU" sz="2000" b="1" dirty="0" smtClean="0">
                <a:solidFill>
                  <a:srgbClr val="00B050"/>
                </a:solidFill>
              </a:rPr>
              <a:t>Образовательные</a:t>
            </a:r>
            <a:r>
              <a:rPr lang="ru-RU" sz="2000" b="1" dirty="0" smtClean="0">
                <a:solidFill>
                  <a:srgbClr val="00B050"/>
                </a:solidFill>
              </a:rPr>
              <a:t>:</a:t>
            </a:r>
          </a:p>
          <a:p>
            <a:pPr>
              <a:buNone/>
            </a:pPr>
            <a:r>
              <a:rPr lang="ru-RU" sz="2000" dirty="0" smtClean="0"/>
              <a:t>- дать детям представление о значении природы в жизни человека;</a:t>
            </a:r>
          </a:p>
          <a:p>
            <a:pPr>
              <a:buNone/>
            </a:pPr>
            <a:r>
              <a:rPr lang="ru-RU" sz="2000" dirty="0" smtClean="0"/>
              <a:t>- показать необходимость сохранения природы.</a:t>
            </a:r>
          </a:p>
          <a:p>
            <a:r>
              <a:rPr lang="ru-RU" sz="2000" b="1" dirty="0" smtClean="0">
                <a:solidFill>
                  <a:srgbClr val="00B050"/>
                </a:solidFill>
              </a:rPr>
              <a:t>Развивающие</a:t>
            </a:r>
            <a:r>
              <a:rPr lang="ru-RU" sz="2000" b="1" dirty="0" smtClean="0">
                <a:solidFill>
                  <a:srgbClr val="00B050"/>
                </a:solidFill>
              </a:rPr>
              <a:t>:</a:t>
            </a:r>
          </a:p>
          <a:p>
            <a:pPr>
              <a:buNone/>
            </a:pPr>
            <a:r>
              <a:rPr lang="ru-RU" sz="2000" dirty="0" smtClean="0"/>
              <a:t>- развивать </a:t>
            </a:r>
            <a:r>
              <a:rPr lang="ru-RU" sz="2000" dirty="0" smtClean="0"/>
              <a:t>познавательный интерес к природоохранной деятельности.</a:t>
            </a:r>
          </a:p>
          <a:p>
            <a:pPr>
              <a:buNone/>
            </a:pPr>
            <a:r>
              <a:rPr lang="ru-RU" sz="2000" dirty="0" smtClean="0"/>
              <a:t>- развивать практическую готовность детей созидать и бережно относиться к природе.</a:t>
            </a:r>
          </a:p>
          <a:p>
            <a:r>
              <a:rPr lang="ru-RU" sz="2000" b="1" dirty="0" smtClean="0">
                <a:solidFill>
                  <a:srgbClr val="00B050"/>
                </a:solidFill>
              </a:rPr>
              <a:t>Воспитательная</a:t>
            </a:r>
            <a:r>
              <a:rPr lang="ru-RU" sz="2000" b="1" dirty="0" smtClean="0">
                <a:solidFill>
                  <a:srgbClr val="00B050"/>
                </a:solidFill>
              </a:rPr>
              <a:t>:</a:t>
            </a:r>
          </a:p>
          <a:p>
            <a:pPr>
              <a:buNone/>
            </a:pPr>
            <a:r>
              <a:rPr lang="ru-RU" sz="2000" dirty="0" smtClean="0"/>
              <a:t>-  воспитывать любовь к природе и желание её сберечь.</a:t>
            </a:r>
            <a:endParaRPr lang="ru-RU" sz="2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chemeClr val="accent3"/>
                </a:solidFill>
              </a:rPr>
              <a:t>Задачи:</a:t>
            </a:r>
            <a:endParaRPr lang="ru-RU" sz="3600" dirty="0">
              <a:solidFill>
                <a:schemeClr val="accent3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00B050"/>
                </a:solidFill>
              </a:rPr>
              <a:t>Для детей:</a:t>
            </a:r>
          </a:p>
          <a:p>
            <a:pPr>
              <a:buNone/>
            </a:pPr>
            <a:r>
              <a:rPr lang="ru-RU" sz="1600" dirty="0" smtClean="0"/>
              <a:t>1.  Познакомиться с миром природы</a:t>
            </a:r>
          </a:p>
          <a:p>
            <a:pPr>
              <a:buNone/>
            </a:pPr>
            <a:r>
              <a:rPr lang="ru-RU" sz="1600" dirty="0" smtClean="0"/>
              <a:t>      (живой и неживой) ;</a:t>
            </a:r>
          </a:p>
          <a:p>
            <a:pPr>
              <a:buNone/>
            </a:pPr>
            <a:r>
              <a:rPr lang="ru-RU" sz="1600" dirty="0" smtClean="0"/>
              <a:t>2.  </a:t>
            </a:r>
            <a:r>
              <a:rPr lang="ru-RU" sz="1600" dirty="0" smtClean="0">
                <a:solidFill>
                  <a:schemeClr val="accent3"/>
                </a:solidFill>
              </a:rPr>
              <a:t>Бережно и ответственно относиться к растительному и животному миру;</a:t>
            </a:r>
          </a:p>
          <a:p>
            <a:pPr>
              <a:buNone/>
            </a:pPr>
            <a:r>
              <a:rPr lang="ru-RU" sz="1600" dirty="0" smtClean="0"/>
              <a:t>3. Получить первичные трудовые навыки и умения по уходу за комнатными растениями, растениями на прогулочном участке, домашними животными.</a:t>
            </a:r>
          </a:p>
          <a:p>
            <a:pPr>
              <a:buNone/>
            </a:pPr>
            <a:endParaRPr lang="ru-RU" sz="1600" dirty="0" smtClean="0"/>
          </a:p>
          <a:p>
            <a:pPr>
              <a:buNone/>
            </a:pPr>
            <a:r>
              <a:rPr lang="ru-RU" b="1" dirty="0" smtClean="0">
                <a:solidFill>
                  <a:srgbClr val="00B050"/>
                </a:solidFill>
              </a:rPr>
              <a:t> </a:t>
            </a:r>
          </a:p>
          <a:p>
            <a:pPr algn="ctr">
              <a:buFontTx/>
              <a:buChar char="-"/>
            </a:pPr>
            <a:endParaRPr lang="ru-RU" b="1" dirty="0" smtClean="0">
              <a:solidFill>
                <a:srgbClr val="00B050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00B050"/>
                </a:solidFill>
              </a:rPr>
              <a:t>Для родителей:</a:t>
            </a:r>
          </a:p>
          <a:p>
            <a:pPr>
              <a:buNone/>
            </a:pPr>
            <a:r>
              <a:rPr lang="ru-RU" sz="1400" dirty="0" smtClean="0"/>
              <a:t> </a:t>
            </a:r>
            <a:r>
              <a:rPr lang="ru-RU" sz="1400" dirty="0" smtClean="0">
                <a:solidFill>
                  <a:srgbClr val="0070C0"/>
                </a:solidFill>
              </a:rPr>
              <a:t>       Принять активное участие в процессе экологического воспитания у детей:</a:t>
            </a:r>
          </a:p>
          <a:p>
            <a:pPr>
              <a:buNone/>
            </a:pPr>
            <a:r>
              <a:rPr lang="ru-RU" sz="1400" dirty="0" smtClean="0"/>
              <a:t>1. Оказание помощи в оснащении развивающей среды по экологии в группе ( сбор природного материала, пополнение библиотеки,  создание альбомов и игр на тему «природа»).</a:t>
            </a:r>
          </a:p>
          <a:p>
            <a:pPr>
              <a:buNone/>
            </a:pPr>
            <a:r>
              <a:rPr lang="ru-RU" sz="1400" dirty="0" smtClean="0"/>
              <a:t>2.  Изготовление поделок, наглядного материала.</a:t>
            </a:r>
          </a:p>
          <a:p>
            <a:pPr>
              <a:buNone/>
            </a:pPr>
            <a:r>
              <a:rPr lang="ru-RU" sz="1400" dirty="0" smtClean="0"/>
              <a:t>3.   Участие в акциях, выставках и конкурсах.</a:t>
            </a:r>
          </a:p>
          <a:p>
            <a:pPr>
              <a:buNone/>
            </a:pPr>
            <a:r>
              <a:rPr lang="ru-RU" sz="1400" dirty="0" smtClean="0"/>
              <a:t> 4.   Получение экологических знаний на  родительских собраниях, консультациях.</a:t>
            </a:r>
          </a:p>
          <a:p>
            <a:pPr>
              <a:buNone/>
            </a:pPr>
            <a:r>
              <a:rPr lang="ru-RU" sz="1400" dirty="0" smtClean="0"/>
              <a:t>5.    Оказание помощи в озеленении прогулочного участка, поддержание его в чистоте, изготовление кормушек.</a:t>
            </a:r>
          </a:p>
          <a:p>
            <a:pPr algn="ctr">
              <a:buNone/>
            </a:pPr>
            <a:endParaRPr lang="ru-RU" sz="1400" dirty="0" smtClean="0"/>
          </a:p>
          <a:p>
            <a:pPr algn="ctr">
              <a:buFontTx/>
              <a:buChar char="-"/>
            </a:pPr>
            <a:endParaRPr lang="ru-RU" sz="1400" dirty="0" smtClean="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332656"/>
            <a:ext cx="7498080" cy="43204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2700" dirty="0" smtClean="0">
                <a:solidFill>
                  <a:srgbClr val="00B050"/>
                </a:solidFill>
              </a:rPr>
              <a:t>Ожидаемые результаты.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35608" y="836712"/>
            <a:ext cx="7498080" cy="6021288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dirty="0" smtClean="0"/>
              <a:t>  1. </a:t>
            </a:r>
            <a:r>
              <a:rPr lang="ru-RU" sz="1800" dirty="0" smtClean="0"/>
              <a:t>  </a:t>
            </a:r>
            <a:r>
              <a:rPr lang="ru-RU" sz="1800" b="1" dirty="0" smtClean="0"/>
              <a:t>У детей:</a:t>
            </a:r>
            <a:r>
              <a:rPr lang="ru-RU" sz="1800" dirty="0" smtClean="0"/>
              <a:t> сформированы элементарные экологические знания и культура поведения в природе; появился  интерес к изучению явлений и объектов природы; понимание бережного и безопасного отношения к природе- растениям, животным, птицам, насекомым.</a:t>
            </a:r>
          </a:p>
          <a:p>
            <a:pPr algn="just">
              <a:buNone/>
            </a:pPr>
            <a:r>
              <a:rPr lang="ru-RU" sz="1800" dirty="0" smtClean="0"/>
              <a:t> </a:t>
            </a:r>
            <a:r>
              <a:rPr lang="ru-RU" sz="1800" b="1" dirty="0" smtClean="0"/>
              <a:t>2. У педагога: </a:t>
            </a:r>
            <a:r>
              <a:rPr lang="ru-RU" sz="1800" dirty="0" smtClean="0"/>
              <a:t>приобретён новый опыт работы по воспитанию экологической культуры дошкольника, повысилось профессиональное мастерство.</a:t>
            </a:r>
          </a:p>
          <a:p>
            <a:pPr algn="just">
              <a:buNone/>
            </a:pPr>
            <a:r>
              <a:rPr lang="ru-RU" sz="1800" dirty="0" smtClean="0"/>
              <a:t>   3. </a:t>
            </a:r>
            <a:r>
              <a:rPr lang="ru-RU" sz="1800" b="1" dirty="0" smtClean="0"/>
              <a:t>У родителей:</a:t>
            </a:r>
            <a:r>
              <a:rPr lang="ru-RU" sz="1800" dirty="0" smtClean="0"/>
              <a:t> обогатились экологические знания, появилось понимание необходимости  воспитания у детей любви и бережного отношения к природе, получены положительные эмоции от совместной деятельности: семья +ДОУ. </a:t>
            </a:r>
          </a:p>
          <a:p>
            <a:endParaRPr lang="ru-RU" dirty="0"/>
          </a:p>
        </p:txBody>
      </p:sp>
      <p:pic>
        <p:nvPicPr>
          <p:cNvPr id="4098" name="Picture 2" descr="C:\Users\Таня\Desktop\img8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896" y="4293096"/>
            <a:ext cx="3059832" cy="22948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1076</TotalTime>
  <Words>1047</Words>
  <Application>Microsoft Office PowerPoint</Application>
  <PresentationFormat>Экран (4:3)</PresentationFormat>
  <Paragraphs>140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Солнцестояние</vt:lpstr>
      <vt:lpstr>МДОУ «Детский сад № 91» города Ярославля</vt:lpstr>
      <vt:lpstr>Паспорт проекта: </vt:lpstr>
      <vt:lpstr>Актуальность проекта:</vt:lpstr>
      <vt:lpstr>Проблема:</vt:lpstr>
      <vt:lpstr>Цель проекта:</vt:lpstr>
      <vt:lpstr>Детская цель:</vt:lpstr>
      <vt:lpstr>Задачи проекта:</vt:lpstr>
      <vt:lpstr>Задачи:</vt:lpstr>
      <vt:lpstr> Ожидаемые результаты. </vt:lpstr>
      <vt:lpstr>Продукты проекта:</vt:lpstr>
      <vt:lpstr>Этапы проекта:</vt:lpstr>
      <vt:lpstr>Слайд 12</vt:lpstr>
      <vt:lpstr>Реализация проекта:</vt:lpstr>
      <vt:lpstr>Развивающая среда по экологии в группе.</vt:lpstr>
      <vt:lpstr>Развивающая среда по экологии в группе.</vt:lpstr>
      <vt:lpstr>Проводимые мероприятия:</vt:lpstr>
      <vt:lpstr>Развивающая среда на прогулочном участке детского сада.</vt:lpstr>
      <vt:lpstr>Формы организации деятельности детей:</vt:lpstr>
      <vt:lpstr>Познавательные занятия и беседы</vt:lpstr>
      <vt:lpstr>НОД: итоговое открытое занятие.</vt:lpstr>
      <vt:lpstr>Мини-проект по теме недели: «В мире комнатных растений».</vt:lpstr>
      <vt:lpstr>Работы детей </vt:lpstr>
      <vt:lpstr>Мини-проект «Зимующие птицы»</vt:lpstr>
      <vt:lpstr>Прогулки и экскурсии вокруг детского сада</vt:lpstr>
      <vt:lpstr>Темы прогулок: «Деревья», «Первый снег», «Птичья столовая», «Первые цветы», «Превращение снега в воду».</vt:lpstr>
      <vt:lpstr>Подвижные игры</vt:lpstr>
      <vt:lpstr>Уход за цветниками</vt:lpstr>
      <vt:lpstr>Сотрудничество и взаимодействие с семьёй</vt:lpstr>
      <vt:lpstr>Участие родителей в проекте.</vt:lpstr>
      <vt:lpstr>Изготовление творческих работ.</vt:lpstr>
      <vt:lpstr>Экологическая выставка  «Мы природу любим и бережём».</vt:lpstr>
      <vt:lpstr>Участие в конкурсах, создание макетов для занятий и игр.</vt:lpstr>
      <vt:lpstr>Изготовление творческих работ из природного материала</vt:lpstr>
      <vt:lpstr>Анализ работы над проектом. </vt:lpstr>
      <vt:lpstr>До новых встреч………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Татьяна Алфеева</dc:creator>
  <cp:lastModifiedBy>User</cp:lastModifiedBy>
  <cp:revision>104</cp:revision>
  <dcterms:created xsi:type="dcterms:W3CDTF">2018-04-30T20:17:16Z</dcterms:created>
  <dcterms:modified xsi:type="dcterms:W3CDTF">2018-07-03T14:59:32Z</dcterms:modified>
</cp:coreProperties>
</file>