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62" r:id="rId8"/>
    <p:sldId id="266" r:id="rId9"/>
    <p:sldId id="267" r:id="rId10"/>
    <p:sldId id="268" r:id="rId11"/>
    <p:sldId id="280" r:id="rId12"/>
    <p:sldId id="281" r:id="rId13"/>
    <p:sldId id="263" r:id="rId14"/>
    <p:sldId id="260" r:id="rId15"/>
    <p:sldId id="269" r:id="rId16"/>
    <p:sldId id="282" r:id="rId17"/>
    <p:sldId id="286" r:id="rId18"/>
    <p:sldId id="274" r:id="rId19"/>
    <p:sldId id="285" r:id="rId20"/>
    <p:sldId id="284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3" autoAdjust="0"/>
    <p:restoredTop sz="94624" autoAdjust="0"/>
  </p:normalViewPr>
  <p:slideViewPr>
    <p:cSldViewPr>
      <p:cViewPr varScale="1">
        <p:scale>
          <a:sx n="65" d="100"/>
          <a:sy n="65" d="100"/>
        </p:scale>
        <p:origin x="-5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354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548680"/>
            <a:ext cx="5105400" cy="324036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элементарных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математических представлений у детей с помощью развивающих игр В. В.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средней группе № 10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«Колокольчик»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(из личного опыта работы)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3789040"/>
            <a:ext cx="5114778" cy="2592288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 algn="ctr"/>
            <a:r>
              <a:rPr lang="ru-RU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Алфеева Татьяна Ивановна,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категория.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МДОУ «Детский сад № 91»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 Ярославль.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606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Варианты заданий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Разложи по цвету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Разложи по размеру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Таня\Desktop\DSC09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204356" cy="4272475"/>
          </a:xfrm>
          <a:prstGeom prst="rect">
            <a:avLst/>
          </a:prstGeom>
          <a:noFill/>
        </p:spPr>
      </p:pic>
      <p:pic>
        <p:nvPicPr>
          <p:cNvPr id="3076" name="Picture 4" descr="C:\Users\Таня\Desktop\IMG_20171204_122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05703"/>
            <a:ext cx="3107032" cy="4443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606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Разложи по цвете и форме.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Найди лишнюю фигуру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Таня\Desktop\IMG_20171204_122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192688" cy="5278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42048" cy="64807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Сосчитай флажки на мачтах. Собери правильно.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Таня\Desktop\DSC09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182" y="905339"/>
            <a:ext cx="4269010" cy="5692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ня\Desktop\математика, Воскобович\IMG_20170322_081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680854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Третий этап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7239000" cy="547500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Знакомство с закономерностями, принципами взаимодействия (увеличение, уменьшение, трансформация). И планирование своих действий, работа по инструкции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Таня\Desktop\математика, Воскобович\IMG_20171115_075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76872"/>
            <a:ext cx="5664629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ня\Desktop\математика, Воскобович\IMG_20171115_075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4320480" cy="3240360"/>
          </a:xfrm>
          <a:prstGeom prst="rect">
            <a:avLst/>
          </a:prstGeom>
          <a:noFill/>
        </p:spPr>
      </p:pic>
      <p:pic>
        <p:nvPicPr>
          <p:cNvPr id="10243" name="Picture 3" descr="C:\Users\Таня\Desktop\математика, Воскобович\IMG_20171129_182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2319123" cy="2808312"/>
          </a:xfrm>
          <a:prstGeom prst="rect">
            <a:avLst/>
          </a:prstGeom>
          <a:noFill/>
        </p:spPr>
      </p:pic>
      <p:pic>
        <p:nvPicPr>
          <p:cNvPr id="10244" name="Picture 4" descr="C:\Users\Таня\Desktop\математика, Воскобович\IMG_20170320_075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60648"/>
            <a:ext cx="2160240" cy="2880320"/>
          </a:xfrm>
          <a:prstGeom prst="rect">
            <a:avLst/>
          </a:prstGeom>
          <a:noFill/>
        </p:spPr>
      </p:pic>
      <p:pic>
        <p:nvPicPr>
          <p:cNvPr id="2" name="Picture 2" descr="C:\Users\Таня\Desktop\IMG_20170320_0757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356992"/>
            <a:ext cx="2412776" cy="3217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ня\Desktop\математика, Воскобович\IMG_20171129_182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6463436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YkJ6VaVdS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371190" cy="2528392"/>
          </a:xfrm>
          <a:prstGeom prst="rect">
            <a:avLst/>
          </a:prstGeom>
          <a:noFill/>
        </p:spPr>
      </p:pic>
      <p:pic>
        <p:nvPicPr>
          <p:cNvPr id="1027" name="Picture 3" descr="C:\Users\Таня\Desktop\IMG_20171018_094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3360373" cy="2520280"/>
          </a:xfrm>
          <a:prstGeom prst="rect">
            <a:avLst/>
          </a:prstGeom>
          <a:noFill/>
        </p:spPr>
      </p:pic>
      <p:pic>
        <p:nvPicPr>
          <p:cNvPr id="1028" name="Picture 4" descr="C:\Users\Таня\Desktop\5z_vxyEXtYk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284984"/>
            <a:ext cx="2376264" cy="3168352"/>
          </a:xfrm>
          <a:prstGeom prst="rect">
            <a:avLst/>
          </a:prstGeom>
          <a:noFill/>
        </p:spPr>
      </p:pic>
      <p:pic>
        <p:nvPicPr>
          <p:cNvPr id="1030" name="Picture 6" descr="C:\Users\Таня\Desktop\CW7ejy8yAd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140968"/>
            <a:ext cx="3539337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767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Пространственные и временные понятия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Изучение частей суток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Расположение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Таня\Desktop\математика, Воскобович\IMG_20171129_091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88773"/>
            <a:ext cx="3399842" cy="4533123"/>
          </a:xfrm>
          <a:prstGeom prst="rect">
            <a:avLst/>
          </a:prstGeom>
          <a:noFill/>
        </p:spPr>
      </p:pic>
      <p:pic>
        <p:nvPicPr>
          <p:cNvPr id="8" name="Picture 3" descr="C:\Users\Таня\Desktop\IMG_20171204_1145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875" y="1412776"/>
            <a:ext cx="3310012" cy="4413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Планируемый результат.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систематическом использовании в познавательной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игровой технологии В.В.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у детей будет развит: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Познавательный интерес.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Желание и потребность узнать новое.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Умение гибко мыслить, наблюдать,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исследовать.</a:t>
            </a:r>
          </a:p>
          <a:p>
            <a:pPr algn="ctr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Таня\Desktop\532828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25144"/>
            <a:ext cx="7292725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72390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6992"/>
            <a:ext cx="7239000" cy="30987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     Формирование </a:t>
            </a:r>
            <a:r>
              <a:rPr lang="ru-RU" sz="2000" dirty="0" smtClean="0"/>
              <a:t>элементарных математических </a:t>
            </a:r>
            <a:r>
              <a:rPr lang="ru-RU" sz="2000" dirty="0" smtClean="0"/>
              <a:t>представлений в дошкольном возрасте способствует формированию и совершенствованию интеллектуальных способностей:</a:t>
            </a:r>
          </a:p>
          <a:p>
            <a:pPr algn="ctr"/>
            <a:r>
              <a:rPr lang="ru-RU" sz="2000" dirty="0" smtClean="0"/>
              <a:t> - логике мысли, рассуждений и действий, </a:t>
            </a:r>
          </a:p>
          <a:p>
            <a:pPr algn="ctr"/>
            <a:r>
              <a:rPr lang="ru-RU" sz="2000" dirty="0" smtClean="0"/>
              <a:t>- гибкости мыслительного процесса, смекалки и    сообразительности,</a:t>
            </a:r>
          </a:p>
          <a:p>
            <a:pPr algn="ctr"/>
            <a:r>
              <a:rPr lang="ru-RU" sz="2000" dirty="0" smtClean="0"/>
              <a:t>- развитию творческого мышления.</a:t>
            </a:r>
          </a:p>
        </p:txBody>
      </p:sp>
      <p:pic>
        <p:nvPicPr>
          <p:cNvPr id="1026" name="Picture 2" descr="C:\Users\Таня\Desktop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548680"/>
            <a:ext cx="3600400" cy="270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родителей</a:t>
            </a:r>
            <a:endParaRPr lang="ru-RU" sz="20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Таня\Desktop\_20171202_184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717032"/>
            <a:ext cx="2664296" cy="2764124"/>
          </a:xfrm>
          <a:prstGeom prst="rect">
            <a:avLst/>
          </a:prstGeom>
          <a:noFill/>
        </p:spPr>
      </p:pic>
      <p:pic>
        <p:nvPicPr>
          <p:cNvPr id="2051" name="Picture 3" descr="C:\Users\Таня\Desktop\CWI9tYAUF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3203848" cy="2402886"/>
          </a:xfrm>
          <a:prstGeom prst="rect">
            <a:avLst/>
          </a:prstGeom>
          <a:noFill/>
        </p:spPr>
      </p:pic>
      <p:pic>
        <p:nvPicPr>
          <p:cNvPr id="2052" name="Picture 4" descr="C:\Users\Таня\Desktop\SCzVA0etgP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068960"/>
            <a:ext cx="3839073" cy="2879305"/>
          </a:xfrm>
          <a:prstGeom prst="rect">
            <a:avLst/>
          </a:prstGeom>
          <a:noFill/>
        </p:spPr>
      </p:pic>
      <p:pic>
        <p:nvPicPr>
          <p:cNvPr id="1026" name="Picture 2" descr="C:\Users\Таня\Desktop\1512381613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628800"/>
            <a:ext cx="3997721" cy="718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23888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Успехов в развитии у детей математических способностей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4338" name="Picture 2" descr="C:\Users\Таня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996952"/>
            <a:ext cx="4560967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Освоение математики в ДОУ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В дошкольном образовательном учреждении ведущим видом деятельности является – </a:t>
            </a:r>
            <a:r>
              <a:rPr lang="ru-RU" sz="3600" b="1" dirty="0" smtClean="0">
                <a:solidFill>
                  <a:srgbClr val="7030A0"/>
                </a:solidFill>
              </a:rPr>
              <a:t>игра. 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Таня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212976"/>
            <a:ext cx="3867770" cy="2686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Математический уголок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7239000" cy="52589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Таня\Desktop\математика, Воскобович\IMG_20170915_151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7296809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606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Развивающие игры В.В.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endParaRPr lang="ru-RU" sz="2400" dirty="0"/>
          </a:p>
        </p:txBody>
      </p:sp>
      <p:pic>
        <p:nvPicPr>
          <p:cNvPr id="5" name="Picture 3" descr="C:\Users\Таня\Desktop\IMG_20171204_1145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8840"/>
            <a:ext cx="4069297" cy="367240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572000" y="1916832"/>
            <a:ext cx="3127248" cy="420933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«Черепашки»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«Чудо-крестики-1»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«Чудо-цветик»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«Квадрат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«Кораблик Плюх-плюх»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«Лепестки»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«Фонарики»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«Шнур-малыш»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047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Сказочные герои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8024" y="1600200"/>
            <a:ext cx="2911224" cy="4525963"/>
          </a:xfrm>
        </p:spPr>
        <p:txBody>
          <a:bodyPr/>
          <a:lstStyle/>
          <a:p>
            <a:r>
              <a:rPr lang="ru-RU" sz="2400" dirty="0" smtClean="0"/>
              <a:t>Малыш </a:t>
            </a:r>
            <a:r>
              <a:rPr lang="ru-RU" sz="2400" dirty="0" err="1" smtClean="0"/>
              <a:t>Гео</a:t>
            </a:r>
            <a:endParaRPr lang="ru-RU" sz="2400" dirty="0" smtClean="0"/>
          </a:p>
          <a:p>
            <a:r>
              <a:rPr lang="ru-RU" sz="2400" dirty="0" smtClean="0"/>
              <a:t>Девочка Долька</a:t>
            </a:r>
          </a:p>
          <a:p>
            <a:r>
              <a:rPr lang="ru-RU" sz="2400" dirty="0" smtClean="0"/>
              <a:t>Пчёлка </a:t>
            </a:r>
            <a:r>
              <a:rPr lang="ru-RU" sz="2400" dirty="0" err="1" smtClean="0"/>
              <a:t>Жужа</a:t>
            </a:r>
            <a:endParaRPr lang="ru-RU" sz="2400" dirty="0" smtClean="0"/>
          </a:p>
          <a:p>
            <a:r>
              <a:rPr lang="ru-RU" sz="2400" dirty="0" smtClean="0"/>
              <a:t>Паучок</a:t>
            </a:r>
          </a:p>
          <a:p>
            <a:r>
              <a:rPr lang="ru-RU" sz="2400" dirty="0" smtClean="0"/>
              <a:t>Медвежонок </a:t>
            </a:r>
            <a:r>
              <a:rPr lang="ru-RU" sz="2400" dirty="0" err="1" smtClean="0"/>
              <a:t>Мишик</a:t>
            </a:r>
            <a:endParaRPr lang="ru-RU" sz="2400" dirty="0" smtClean="0"/>
          </a:p>
          <a:p>
            <a:r>
              <a:rPr lang="ru-RU" sz="2400" dirty="0" smtClean="0"/>
              <a:t>Галчонок </a:t>
            </a:r>
            <a:r>
              <a:rPr lang="ru-RU" sz="2400" dirty="0" err="1" smtClean="0"/>
              <a:t>Карчик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5" name="Picture 2" descr="C:\Users\Таня\Desktop\IMG_20171204_1146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4258816" cy="4922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освоения развивающих игр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7239000" cy="533099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1 этап. </a:t>
            </a:r>
            <a:r>
              <a:rPr lang="ru-RU" dirty="0" smtClean="0"/>
              <a:t>Знакомство с играми началось с помощью простого манипулирования и обследования.</a:t>
            </a:r>
            <a:endParaRPr lang="ru-RU" dirty="0"/>
          </a:p>
        </p:txBody>
      </p:sp>
      <p:pic>
        <p:nvPicPr>
          <p:cNvPr id="5122" name="Picture 2" descr="C:\Users\Таня\Desktop\математика, Воскобович\IMG_20170120_074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708920"/>
            <a:ext cx="2463738" cy="3284984"/>
          </a:xfrm>
          <a:prstGeom prst="rect">
            <a:avLst/>
          </a:prstGeom>
          <a:noFill/>
        </p:spPr>
      </p:pic>
      <p:pic>
        <p:nvPicPr>
          <p:cNvPr id="5123" name="Picture 3" descr="C:\Users\Таня\Desktop\математика, Воскобович\IMG_20170320_074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04864"/>
            <a:ext cx="3099910" cy="4133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этап. 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7239000" cy="540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Затем открываются новые возможности, усложнение за счёт большого количества разнообразных заданий и упражнений.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С помощью образа дети запоминают понятия и символы.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Таня\Desktop\математика, Воскобович\IMG_20170120_075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04864"/>
            <a:ext cx="5832648" cy="4374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047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крупной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инструкцией-наложение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схему.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Наложение на крупную инструкцию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340768"/>
            <a:ext cx="3520440" cy="44858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Таня\Desktop\математика, Воскобович\IMG_20171115_073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1340768"/>
            <a:ext cx="3780421" cy="5040560"/>
          </a:xfrm>
          <a:prstGeom prst="rect">
            <a:avLst/>
          </a:prstGeom>
          <a:noFill/>
        </p:spPr>
      </p:pic>
      <p:pic>
        <p:nvPicPr>
          <p:cNvPr id="8196" name="Picture 4" descr="C:\Users\Таня\Desktop\математика, Воскобович\IMG_20171115_074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340768"/>
            <a:ext cx="3762419" cy="5016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280</Words>
  <Application>Microsoft Office PowerPoint</Application>
  <PresentationFormat>Экран (4:3)</PresentationFormat>
  <Paragraphs>56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Изящная</vt:lpstr>
      <vt:lpstr>Формирование элементарных математических представлений у детей с помощью развивающих игр В. В. Воскобовича  в средней группе № 10  «Колокольчик»  (из личного опыта работы)</vt:lpstr>
      <vt:lpstr>   </vt:lpstr>
      <vt:lpstr>Освоение математики в ДОУ</vt:lpstr>
      <vt:lpstr>Математический уголок</vt:lpstr>
      <vt:lpstr>Развивающие игры В.В. Воскобовича</vt:lpstr>
      <vt:lpstr>Сказочные герои</vt:lpstr>
      <vt:lpstr>Этапы освоения развивающих игр</vt:lpstr>
      <vt:lpstr>2 этап.  </vt:lpstr>
      <vt:lpstr>Работа с крупной инструкцией-наложение на схему.</vt:lpstr>
      <vt:lpstr>Варианты заданий</vt:lpstr>
      <vt:lpstr>Разложи по цвете и форме.  Найди лишнюю фигуру</vt:lpstr>
      <vt:lpstr>Сосчитай флажки на мачтах. Собери правильно.</vt:lpstr>
      <vt:lpstr>Слайд 13</vt:lpstr>
      <vt:lpstr>Третий этап</vt:lpstr>
      <vt:lpstr>Слайд 15</vt:lpstr>
      <vt:lpstr>Слайд 16</vt:lpstr>
      <vt:lpstr>Слайд 17</vt:lpstr>
      <vt:lpstr>Пространственные и временные понятия </vt:lpstr>
      <vt:lpstr>Планируемый результат.</vt:lpstr>
      <vt:lpstr>Участие родителей</vt:lpstr>
      <vt:lpstr>Успехов в развитии у детей математических способностей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 Алфеева</dc:creator>
  <cp:lastModifiedBy>User</cp:lastModifiedBy>
  <cp:revision>45</cp:revision>
  <dcterms:created xsi:type="dcterms:W3CDTF">2017-11-28T05:02:48Z</dcterms:created>
  <dcterms:modified xsi:type="dcterms:W3CDTF">2018-03-02T11:17:51Z</dcterms:modified>
</cp:coreProperties>
</file>