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1"/>
  </p:handoutMasterIdLst>
  <p:sldIdLst>
    <p:sldId id="256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DEA6D6-BED5-4B2D-8129-975179BEC3EA}" type="datetimeFigureOut">
              <a:rPr lang="ru-RU" smtClean="0"/>
              <a:t>09.06.2017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5D5FF1-03F3-46E9-9E1C-27FD9A4700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3432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77EBF-B905-44B6-9D19-49AB012CA60E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AB3AD-2432-4F0F-8C9A-7D666B488D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77EBF-B905-44B6-9D19-49AB012CA60E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AB3AD-2432-4F0F-8C9A-7D666B488D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77EBF-B905-44B6-9D19-49AB012CA60E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AB3AD-2432-4F0F-8C9A-7D666B488D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77EBF-B905-44B6-9D19-49AB012CA60E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AB3AD-2432-4F0F-8C9A-7D666B488D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77EBF-B905-44B6-9D19-49AB012CA60E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AB3AD-2432-4F0F-8C9A-7D666B488D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77EBF-B905-44B6-9D19-49AB012CA60E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AB3AD-2432-4F0F-8C9A-7D666B488D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77EBF-B905-44B6-9D19-49AB012CA60E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AB3AD-2432-4F0F-8C9A-7D666B488D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77EBF-B905-44B6-9D19-49AB012CA60E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AB3AD-2432-4F0F-8C9A-7D666B488D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77EBF-B905-44B6-9D19-49AB012CA60E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AB3AD-2432-4F0F-8C9A-7D666B488D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77EBF-B905-44B6-9D19-49AB012CA60E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AB3AD-2432-4F0F-8C9A-7D666B488D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77EBF-B905-44B6-9D19-49AB012CA60E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AB3AD-2432-4F0F-8C9A-7D666B488DFE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4877EBF-B905-44B6-9D19-49AB012CA60E}" type="datetimeFigureOut">
              <a:rPr lang="ru-RU" smtClean="0"/>
              <a:pPr/>
              <a:t>09.06.2017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79AB3AD-2432-4F0F-8C9A-7D666B488DF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Детско-родительский клуб</a:t>
            </a:r>
            <a:r>
              <a:rPr lang="ru-RU" sz="1600" dirty="0">
                <a:latin typeface="Calibri"/>
                <a:ea typeface="Calibri"/>
                <a:cs typeface="Times New Roman"/>
              </a:rPr>
              <a:t/>
            </a:r>
            <a:br>
              <a:rPr lang="ru-RU" sz="1600" dirty="0">
                <a:latin typeface="Calibri"/>
                <a:ea typeface="Calibri"/>
                <a:cs typeface="Times New Roman"/>
              </a:rPr>
            </a:br>
            <a:r>
              <a:rPr lang="ru-RU" sz="6600" b="1" cap="all" dirty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Times New Roman"/>
                <a:ea typeface="Calibri"/>
                <a:cs typeface="Times New Roman"/>
              </a:rPr>
              <a:t>А</a:t>
            </a:r>
            <a:r>
              <a:rPr lang="ru-RU" sz="6600" b="1" cap="all" dirty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reflection blurRad="12700" stA="28000" endPos="45000" dist="1003" dir="5400000" sy="-100000" algn="bl"/>
                </a:effectLst>
                <a:latin typeface="Times New Roman"/>
                <a:ea typeface="Calibri"/>
                <a:cs typeface="Times New Roman"/>
              </a:rPr>
              <a:t>к</a:t>
            </a:r>
            <a:r>
              <a:rPr lang="ru-RU" sz="6600" b="1" cap="all" dirty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reflection blurRad="12700" stA="28000" endPos="45000" dist="1003" dir="5400000" sy="-100000" algn="bl"/>
                </a:effectLst>
                <a:latin typeface="Times New Roman"/>
                <a:ea typeface="Calibri"/>
                <a:cs typeface="Times New Roman"/>
              </a:rPr>
              <a:t>в</a:t>
            </a:r>
            <a:r>
              <a:rPr lang="ru-RU" sz="6600" b="1" cap="all" dirty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rgbClr val="00B050"/>
                </a:solidFill>
                <a:effectLst>
                  <a:reflection blurRad="12700" stA="28000" endPos="45000" dist="1003" dir="5400000" sy="-100000" algn="bl"/>
                </a:effectLst>
                <a:latin typeface="Times New Roman"/>
                <a:ea typeface="Calibri"/>
                <a:cs typeface="Times New Roman"/>
              </a:rPr>
              <a:t>а</a:t>
            </a:r>
            <a:r>
              <a:rPr lang="ru-RU" sz="6600" b="1" cap="all" dirty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rgbClr val="0070C0"/>
                </a:solidFill>
                <a:effectLst>
                  <a:reflection blurRad="12700" stA="28000" endPos="45000" dist="1003" dir="5400000" sy="-100000" algn="bl"/>
                </a:effectLst>
                <a:latin typeface="Times New Roman"/>
                <a:ea typeface="Calibri"/>
                <a:cs typeface="Times New Roman"/>
              </a:rPr>
              <a:t>р</a:t>
            </a:r>
            <a:r>
              <a:rPr lang="ru-RU" sz="6600" b="1" cap="all" dirty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rgbClr val="E36C0A"/>
                </a:solidFill>
                <a:effectLst>
                  <a:reflection blurRad="12700" stA="28000" endPos="45000" dist="1003" dir="5400000" sy="-100000" algn="bl"/>
                </a:effectLst>
                <a:latin typeface="Times New Roman"/>
                <a:ea typeface="Calibri"/>
                <a:cs typeface="Times New Roman"/>
              </a:rPr>
              <a:t>е</a:t>
            </a:r>
            <a:r>
              <a:rPr lang="ru-RU" sz="6600" b="1" cap="all" dirty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rgbClr val="FF0066"/>
                </a:solidFill>
                <a:effectLst>
                  <a:reflection blurRad="12700" stA="28000" endPos="45000" dist="1003" dir="5400000" sy="-100000" algn="bl"/>
                </a:effectLst>
                <a:latin typeface="Times New Roman"/>
                <a:ea typeface="Calibri"/>
                <a:cs typeface="Times New Roman"/>
              </a:rPr>
              <a:t>л</a:t>
            </a:r>
            <a:r>
              <a:rPr lang="ru-RU" sz="6600" b="1" cap="all" dirty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rgbClr val="92D050"/>
                </a:solidFill>
                <a:effectLst>
                  <a:reflection blurRad="12700" stA="28000" endPos="45000" dist="1003" dir="5400000" sy="-100000" algn="bl"/>
                </a:effectLst>
                <a:latin typeface="Times New Roman"/>
                <a:ea typeface="Calibri"/>
                <a:cs typeface="Times New Roman"/>
              </a:rPr>
              <a:t>ь</a:t>
            </a:r>
            <a:r>
              <a:rPr lang="ru-RU" sz="6600" b="1" cap="all" dirty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rgbClr val="92CDDC"/>
                </a:solidFill>
                <a:effectLst>
                  <a:reflection blurRad="12700" stA="28000" endPos="45000" dist="1003" dir="5400000" sy="-100000" algn="bl"/>
                </a:effectLst>
                <a:latin typeface="Times New Roman"/>
                <a:ea typeface="Calibri"/>
                <a:cs typeface="Times New Roman"/>
              </a:rPr>
              <a:t>к</a:t>
            </a:r>
            <a:r>
              <a:rPr lang="ru-RU" sz="6600" b="1" cap="all" dirty="0">
                <a:ln w="4496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03" dir="5400000" sy="-100000" algn="bl"/>
                </a:effectLst>
                <a:latin typeface="Times New Roman"/>
                <a:ea typeface="Calibri"/>
                <a:cs typeface="Times New Roman"/>
              </a:rPr>
              <a:t>а</a:t>
            </a:r>
            <a:r>
              <a:rPr lang="ru-RU" sz="1600" dirty="0">
                <a:latin typeface="Calibri"/>
                <a:ea typeface="Calibri"/>
                <a:cs typeface="Times New Roman"/>
              </a:rPr>
              <a:t/>
            </a:r>
            <a:br>
              <a:rPr lang="ru-RU" sz="16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Цырфа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 Юлия Сергеевна</a:t>
            </a:r>
          </a:p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МДОУ «Детский сад №91»</a:t>
            </a:r>
            <a:endParaRPr lang="ru-RU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231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 по картинкам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26958"/>
            <a:ext cx="4392488" cy="329436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374994"/>
            <a:ext cx="4217607" cy="3163205"/>
          </a:xfrm>
        </p:spPr>
      </p:pic>
    </p:spTree>
    <p:extLst>
      <p:ext uri="{BB962C8B-B14F-4D97-AF65-F5344CB8AC3E}">
        <p14:creationId xmlns:p14="http://schemas.microsoft.com/office/powerpoint/2010/main" val="1781277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Коллективная работа к дню мам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91" y="1916832"/>
            <a:ext cx="4608511" cy="345638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936668"/>
            <a:ext cx="4392488" cy="3294366"/>
          </a:xfrm>
        </p:spPr>
      </p:pic>
    </p:spTree>
    <p:extLst>
      <p:ext uri="{BB962C8B-B14F-4D97-AF65-F5344CB8AC3E}">
        <p14:creationId xmlns:p14="http://schemas.microsoft.com/office/powerpoint/2010/main" val="1181204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4608511" cy="345638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444" y="2534046"/>
            <a:ext cx="4553646" cy="3415234"/>
          </a:xfrm>
        </p:spPr>
      </p:pic>
    </p:spTree>
    <p:extLst>
      <p:ext uri="{BB962C8B-B14F-4D97-AF65-F5344CB8AC3E}">
        <p14:creationId xmlns:p14="http://schemas.microsoft.com/office/powerpoint/2010/main" val="3072990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48680"/>
            <a:ext cx="7123080" cy="1428531"/>
          </a:xfrm>
        </p:spPr>
        <p:txBody>
          <a:bodyPr/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В.В.Воскобовича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«Прозрачный квадрат»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45" y="2276872"/>
            <a:ext cx="4128457" cy="3096343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989" y="2852936"/>
            <a:ext cx="4416491" cy="3312368"/>
          </a:xfrm>
        </p:spPr>
      </p:pic>
    </p:spTree>
    <p:extLst>
      <p:ext uri="{BB962C8B-B14F-4D97-AF65-F5344CB8AC3E}">
        <p14:creationId xmlns:p14="http://schemas.microsoft.com/office/powerpoint/2010/main" val="1606002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Открытка «Северные олени»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02" y="1988840"/>
            <a:ext cx="4416490" cy="331236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996952"/>
            <a:ext cx="4361624" cy="3271218"/>
          </a:xfrm>
        </p:spPr>
      </p:pic>
    </p:spTree>
    <p:extLst>
      <p:ext uri="{BB962C8B-B14F-4D97-AF65-F5344CB8AC3E}">
        <p14:creationId xmlns:p14="http://schemas.microsoft.com/office/powerpoint/2010/main" val="2056121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56792"/>
            <a:ext cx="3471863" cy="260389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738646"/>
            <a:ext cx="4664888" cy="3498666"/>
          </a:xfrm>
        </p:spPr>
      </p:pic>
    </p:spTree>
    <p:extLst>
      <p:ext uri="{BB962C8B-B14F-4D97-AF65-F5344CB8AC3E}">
        <p14:creationId xmlns:p14="http://schemas.microsoft.com/office/powerpoint/2010/main" val="3415777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Январь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«В стране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Котландии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9" y="1916832"/>
            <a:ext cx="4516369" cy="364187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68960"/>
            <a:ext cx="4272420" cy="3499063"/>
          </a:xfrm>
        </p:spPr>
      </p:pic>
    </p:spTree>
    <p:extLst>
      <p:ext uri="{BB962C8B-B14F-4D97-AF65-F5344CB8AC3E}">
        <p14:creationId xmlns:p14="http://schemas.microsoft.com/office/powerpoint/2010/main" val="1026474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«На что похожи ладошки»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24" y="2132857"/>
            <a:ext cx="4005990" cy="300449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120" y="2534046"/>
            <a:ext cx="4553644" cy="3415233"/>
          </a:xfrm>
        </p:spPr>
      </p:pic>
    </p:spTree>
    <p:extLst>
      <p:ext uri="{BB962C8B-B14F-4D97-AF65-F5344CB8AC3E}">
        <p14:creationId xmlns:p14="http://schemas.microsoft.com/office/powerpoint/2010/main" val="3912035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0688"/>
            <a:ext cx="4335959" cy="325196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819" y="2636912"/>
            <a:ext cx="4704523" cy="3528392"/>
          </a:xfrm>
        </p:spPr>
      </p:pic>
    </p:spTree>
    <p:extLst>
      <p:ext uri="{BB962C8B-B14F-4D97-AF65-F5344CB8AC3E}">
        <p14:creationId xmlns:p14="http://schemas.microsoft.com/office/powerpoint/2010/main" val="3645094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В.В.Воскобовича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«Чудо-соты»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16832"/>
            <a:ext cx="3936438" cy="295232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852936"/>
            <a:ext cx="4073591" cy="3055193"/>
          </a:xfrm>
        </p:spPr>
      </p:pic>
    </p:spTree>
    <p:extLst>
      <p:ext uri="{BB962C8B-B14F-4D97-AF65-F5344CB8AC3E}">
        <p14:creationId xmlns:p14="http://schemas.microsoft.com/office/powerpoint/2010/main" val="2804337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332656"/>
            <a:ext cx="7125113" cy="4176464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создания клуба: активное подключение родителей к сопровождению творческого развития детей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9443" y="332656"/>
            <a:ext cx="7125112" cy="6696743"/>
          </a:xfrm>
        </p:spPr>
        <p:txBody>
          <a:bodyPr/>
          <a:lstStyle/>
          <a:p>
            <a:pPr marL="0" indent="0">
              <a:buNone/>
            </a:pPr>
            <a:endParaRPr lang="ru-RU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 descr="C:\Users\User\Desktop\для сайта\клип арты\0_697e5_52d089a1_L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907698"/>
            <a:ext cx="5486400" cy="391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на соленом тесте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44824"/>
            <a:ext cx="4198011" cy="314850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924944"/>
            <a:ext cx="4265612" cy="3199209"/>
          </a:xfrm>
        </p:spPr>
      </p:pic>
    </p:spTree>
    <p:extLst>
      <p:ext uri="{BB962C8B-B14F-4D97-AF65-F5344CB8AC3E}">
        <p14:creationId xmlns:p14="http://schemas.microsoft.com/office/powerpoint/2010/main" val="2691877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В.В.Воскобовича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«Двухцветный квадрат»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34" y="2204864"/>
            <a:ext cx="4216490" cy="3162367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356992"/>
            <a:ext cx="3470275" cy="2602706"/>
          </a:xfrm>
        </p:spPr>
      </p:pic>
    </p:spTree>
    <p:extLst>
      <p:ext uri="{BB962C8B-B14F-4D97-AF65-F5344CB8AC3E}">
        <p14:creationId xmlns:p14="http://schemas.microsoft.com/office/powerpoint/2010/main" val="35996756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«Цветочный букет»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24" y="2132857"/>
            <a:ext cx="4005990" cy="300449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810654"/>
            <a:ext cx="4568876" cy="3426657"/>
          </a:xfrm>
        </p:spPr>
      </p:pic>
    </p:spTree>
    <p:extLst>
      <p:ext uri="{BB962C8B-B14F-4D97-AF65-F5344CB8AC3E}">
        <p14:creationId xmlns:p14="http://schemas.microsoft.com/office/powerpoint/2010/main" val="1567370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68760"/>
            <a:ext cx="4320480" cy="324036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56992"/>
            <a:ext cx="4073592" cy="3055194"/>
          </a:xfrm>
        </p:spPr>
      </p:pic>
    </p:spTree>
    <p:extLst>
      <p:ext uri="{BB962C8B-B14F-4D97-AF65-F5344CB8AC3E}">
        <p14:creationId xmlns:p14="http://schemas.microsoft.com/office/powerpoint/2010/main" val="3391622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Апрель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В.В.Воскобовича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гровизор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46" y="2276872"/>
            <a:ext cx="4048470" cy="303635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356992"/>
            <a:ext cx="3470275" cy="2602706"/>
          </a:xfrm>
        </p:spPr>
      </p:pic>
    </p:spTree>
    <p:extLst>
      <p:ext uri="{BB962C8B-B14F-4D97-AF65-F5344CB8AC3E}">
        <p14:creationId xmlns:p14="http://schemas.microsoft.com/office/powerpoint/2010/main" val="10627065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с элементами оригами «Подснежники»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88840"/>
            <a:ext cx="4248472" cy="318635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902" y="2780928"/>
            <a:ext cx="3936438" cy="2952328"/>
          </a:xfrm>
        </p:spPr>
      </p:pic>
    </p:spTree>
    <p:extLst>
      <p:ext uri="{BB962C8B-B14F-4D97-AF65-F5344CB8AC3E}">
        <p14:creationId xmlns:p14="http://schemas.microsoft.com/office/powerpoint/2010/main" val="14318365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52736"/>
            <a:ext cx="4512502" cy="338437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573016"/>
            <a:ext cx="3974331" cy="2980748"/>
          </a:xfrm>
        </p:spPr>
      </p:pic>
    </p:spTree>
    <p:extLst>
      <p:ext uri="{BB962C8B-B14F-4D97-AF65-F5344CB8AC3E}">
        <p14:creationId xmlns:p14="http://schemas.microsoft.com/office/powerpoint/2010/main" val="11364207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3" y="332656"/>
            <a:ext cx="7123080" cy="1267543"/>
          </a:xfrm>
        </p:spPr>
        <p:txBody>
          <a:bodyPr/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В.В.Воскобовича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миниковрограф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«Ларчик»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88840"/>
            <a:ext cx="4554439" cy="341582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84984"/>
            <a:ext cx="4361623" cy="3271217"/>
          </a:xfrm>
        </p:spPr>
      </p:pic>
    </p:spTree>
    <p:extLst>
      <p:ext uri="{BB962C8B-B14F-4D97-AF65-F5344CB8AC3E}">
        <p14:creationId xmlns:p14="http://schemas.microsoft.com/office/powerpoint/2010/main" val="29661658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Поделка из бросовых материалов «Корзинка»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88840"/>
            <a:ext cx="4320480" cy="324036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996952"/>
            <a:ext cx="4841676" cy="3631257"/>
          </a:xfrm>
        </p:spPr>
      </p:pic>
    </p:spTree>
    <p:extLst>
      <p:ext uri="{BB962C8B-B14F-4D97-AF65-F5344CB8AC3E}">
        <p14:creationId xmlns:p14="http://schemas.microsoft.com/office/powerpoint/2010/main" val="2872174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4744"/>
            <a:ext cx="3471863" cy="260389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124744"/>
            <a:ext cx="3470275" cy="2602706"/>
          </a:xfrm>
        </p:spPr>
      </p:pic>
      <p:pic>
        <p:nvPicPr>
          <p:cNvPr id="1027" name="Picture 3" descr="G:\фото сада\Клуб Акварелька 2016-2017\май\IMG_20170608_1800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833816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292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5417572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FF0066"/>
                </a:solidFill>
                <a:latin typeface="Times New Roman"/>
                <a:ea typeface="Calibri"/>
                <a:cs typeface="Times New Roman"/>
              </a:rPr>
              <a:t>Задачи детско-родительского клуба:</a:t>
            </a:r>
            <a:r>
              <a:rPr lang="ru-RU" sz="2400" dirty="0">
                <a:latin typeface="Calibri"/>
                <a:ea typeface="Calibri"/>
                <a:cs typeface="Times New Roman"/>
              </a:rPr>
              <a:t/>
            </a:r>
            <a:br>
              <a:rPr lang="ru-RU" sz="2400" dirty="0">
                <a:latin typeface="Calibri"/>
                <a:ea typeface="Calibri"/>
                <a:cs typeface="Times New Roman"/>
              </a:rPr>
            </a:br>
            <a:r>
              <a:rPr lang="ru-RU" sz="2400" dirty="0" smtClean="0">
                <a:latin typeface="Calibri"/>
                <a:ea typeface="Calibri"/>
                <a:cs typeface="Times New Roman"/>
              </a:rPr>
              <a:t>-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Способствовать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созданию благоприятного психологического климата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2400" b="1" dirty="0">
                <a:solidFill>
                  <a:schemeClr val="bg2">
                    <a:lumMod val="25000"/>
                  </a:schemeClr>
                </a:solidFill>
                <a:latin typeface="Calibri"/>
                <a:ea typeface="Calibri"/>
                <a:cs typeface="Times New Roman"/>
              </a:rPr>
            </a:b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Calibri"/>
                <a:ea typeface="Calibri"/>
                <a:cs typeface="Times New Roman"/>
              </a:rPr>
              <a:t>-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Развивать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позитивные детско-родительские отношения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2400" b="1" dirty="0">
                <a:solidFill>
                  <a:schemeClr val="bg2">
                    <a:lumMod val="25000"/>
                  </a:schemeClr>
                </a:solidFill>
                <a:latin typeface="Calibri"/>
                <a:ea typeface="Calibri"/>
                <a:cs typeface="Times New Roman"/>
              </a:rPr>
            </a:b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Calibri"/>
                <a:ea typeface="Calibri"/>
                <a:cs typeface="Times New Roman"/>
              </a:rPr>
              <a:t>-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Побуждать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родителей к поддержке творческих интересов ребенка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2400" b="1" dirty="0">
                <a:solidFill>
                  <a:schemeClr val="bg2">
                    <a:lumMod val="25000"/>
                  </a:schemeClr>
                </a:solidFill>
                <a:latin typeface="Calibri"/>
                <a:ea typeface="Calibri"/>
                <a:cs typeface="Times New Roman"/>
              </a:rPr>
            </a:b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Calibri"/>
                <a:ea typeface="Calibri"/>
                <a:cs typeface="Times New Roman"/>
              </a:rPr>
              <a:t>-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Способствовать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формированию у родителей интереса к детской деятельности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2400" b="1" dirty="0">
                <a:solidFill>
                  <a:schemeClr val="bg2">
                    <a:lumMod val="25000"/>
                  </a:schemeClr>
                </a:solidFill>
                <a:latin typeface="Calibri"/>
                <a:ea typeface="Calibri"/>
                <a:cs typeface="Times New Roman"/>
              </a:rPr>
            </a:b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Calibri"/>
                <a:ea typeface="Calibri"/>
                <a:cs typeface="Times New Roman"/>
              </a:rPr>
              <a:t>-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Развивать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у детей воображение, интерес к рисованию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2400" b="1" dirty="0">
                <a:solidFill>
                  <a:schemeClr val="bg2">
                    <a:lumMod val="25000"/>
                  </a:schemeClr>
                </a:solidFill>
                <a:latin typeface="Calibri"/>
                <a:ea typeface="Calibri"/>
                <a:cs typeface="Times New Roman"/>
              </a:rPr>
            </a:b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Calibri"/>
                <a:ea typeface="Calibri"/>
                <a:cs typeface="Times New Roman"/>
              </a:rPr>
              <a:t>-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Способствовать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/>
                <a:ea typeface="Calibri"/>
                <a:cs typeface="Times New Roman"/>
              </a:rPr>
              <a:t>развитию коммуникативной активности ребенка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2400" b="1" dirty="0">
                <a:solidFill>
                  <a:schemeClr val="bg2">
                    <a:lumMod val="25000"/>
                  </a:schemeClr>
                </a:solidFill>
                <a:latin typeface="Calibri"/>
                <a:ea typeface="Calibri"/>
                <a:cs typeface="Times New Roman"/>
              </a:rPr>
            </a:b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252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Сентябрь</a:t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В.В.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Воскобовича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шнур «Малыш»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60848"/>
            <a:ext cx="4104456" cy="288032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996952"/>
            <a:ext cx="4032448" cy="3106762"/>
          </a:xfrm>
        </p:spPr>
      </p:pic>
    </p:spTree>
    <p:extLst>
      <p:ext uri="{BB962C8B-B14F-4D97-AF65-F5344CB8AC3E}">
        <p14:creationId xmlns:p14="http://schemas.microsoft.com/office/powerpoint/2010/main" val="622582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чернилами по сырому «Осенние деревья»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14" y="2060849"/>
            <a:ext cx="4102000" cy="307650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188" y="2534566"/>
            <a:ext cx="4554771" cy="3414714"/>
          </a:xfrm>
        </p:spPr>
      </p:pic>
    </p:spTree>
    <p:extLst>
      <p:ext uri="{BB962C8B-B14F-4D97-AF65-F5344CB8AC3E}">
        <p14:creationId xmlns:p14="http://schemas.microsoft.com/office/powerpoint/2010/main" val="2287304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132856"/>
            <a:ext cx="3909979" cy="293248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140968"/>
            <a:ext cx="4169602" cy="3127201"/>
          </a:xfrm>
        </p:spPr>
      </p:pic>
    </p:spTree>
    <p:extLst>
      <p:ext uri="{BB962C8B-B14F-4D97-AF65-F5344CB8AC3E}">
        <p14:creationId xmlns:p14="http://schemas.microsoft.com/office/powerpoint/2010/main" val="1325688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на прозрачном мольберте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2" y="1844824"/>
            <a:ext cx="4768550" cy="357641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5" y="2534046"/>
            <a:ext cx="4957725" cy="3415234"/>
          </a:xfrm>
        </p:spPr>
      </p:pic>
    </p:spTree>
    <p:extLst>
      <p:ext uri="{BB962C8B-B14F-4D97-AF65-F5344CB8AC3E}">
        <p14:creationId xmlns:p14="http://schemas.microsoft.com/office/powerpoint/2010/main" val="3038074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02" y="1988841"/>
            <a:ext cx="4198011" cy="314850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488" y="2534046"/>
            <a:ext cx="4265612" cy="3199209"/>
          </a:xfrm>
        </p:spPr>
      </p:pic>
    </p:spTree>
    <p:extLst>
      <p:ext uri="{BB962C8B-B14F-4D97-AF65-F5344CB8AC3E}">
        <p14:creationId xmlns:p14="http://schemas.microsoft.com/office/powerpoint/2010/main" val="993111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02" y="1628800"/>
            <a:ext cx="4678066" cy="350854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140968"/>
            <a:ext cx="4169602" cy="3127201"/>
          </a:xfrm>
        </p:spPr>
      </p:pic>
    </p:spTree>
    <p:extLst>
      <p:ext uri="{BB962C8B-B14F-4D97-AF65-F5344CB8AC3E}">
        <p14:creationId xmlns:p14="http://schemas.microsoft.com/office/powerpoint/2010/main" val="580104755"/>
      </p:ext>
    </p:extLst>
  </p:cSld>
  <p:clrMapOvr>
    <a:masterClrMapping/>
  </p:clrMapOvr>
</p:sld>
</file>

<file path=ppt/theme/theme1.xml><?xml version="1.0" encoding="utf-8"?>
<a:theme xmlns:a="http://schemas.openxmlformats.org/drawingml/2006/main" name="Spring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361</TotalTime>
  <Words>85</Words>
  <Application>Microsoft Office PowerPoint</Application>
  <PresentationFormat>Экран (4:3)</PresentationFormat>
  <Paragraphs>22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Spring</vt:lpstr>
      <vt:lpstr>Детско-родительский клуб Акварелька </vt:lpstr>
      <vt:lpstr>Цель создания клуба: активное подключение родителей к сопровождению творческого развития детей </vt:lpstr>
      <vt:lpstr>Задачи детско-родительского клуба: - Способствовать созданию благоприятного психологического климата - Развивать позитивные детско-родительские отношения - Побуждать родителей к поддержке творческих интересов ребенка - Способствовать формированию у родителей интереса к детской деятельности - Развивать у детей воображение, интерес к рисованию - Способствовать развитию коммуникативной активности ребенка </vt:lpstr>
      <vt:lpstr>Сентябрь  Игра В.В. Воскобовича шнур «Малыш»</vt:lpstr>
      <vt:lpstr>Рисование чернилами по сырому «Осенние деревья»</vt:lpstr>
      <vt:lpstr>Презентация PowerPoint</vt:lpstr>
      <vt:lpstr>Октябрь Рисование на прозрачном мольберте</vt:lpstr>
      <vt:lpstr>Презентация PowerPoint</vt:lpstr>
      <vt:lpstr>Презентация PowerPoint</vt:lpstr>
      <vt:lpstr>Ноябрь Рассказ по картинкам</vt:lpstr>
      <vt:lpstr>Коллективная работа к дню мам</vt:lpstr>
      <vt:lpstr>Презентация PowerPoint</vt:lpstr>
      <vt:lpstr>Декабрь Игра В.В.Воскобовича «Прозрачный квадрат»</vt:lpstr>
      <vt:lpstr>Открытка «Северные олени»</vt:lpstr>
      <vt:lpstr>Презентация PowerPoint</vt:lpstr>
      <vt:lpstr>Январь Игра «В стране Котландии»</vt:lpstr>
      <vt:lpstr>Рисование «На что похожи ладошки»</vt:lpstr>
      <vt:lpstr>Презентация PowerPoint</vt:lpstr>
      <vt:lpstr>Февраль Игра В.В.Воскобовича «Чудо-соты»</vt:lpstr>
      <vt:lpstr>Рисование на соленом тесте</vt:lpstr>
      <vt:lpstr>Март Игра В.В.Воскобовича «Двухцветный квадрат»</vt:lpstr>
      <vt:lpstr>Аппликация «Цветочный букет»</vt:lpstr>
      <vt:lpstr>Презентация PowerPoint</vt:lpstr>
      <vt:lpstr>Апрель Игра В.В.Воскобовича «Игровизор»</vt:lpstr>
      <vt:lpstr>Аппликация с элементами оригами «Подснежники»</vt:lpstr>
      <vt:lpstr>Презентация PowerPoint</vt:lpstr>
      <vt:lpstr>Май  Игра В.В.Воскобовича миниковрограф «Ларчик»</vt:lpstr>
      <vt:lpstr>Поделка из бросовых материалов «Корзинка»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Взаимодействие с родителями. Партнерские отношения с родителями.</dc:title>
  <dc:creator>Admin</dc:creator>
  <cp:lastModifiedBy>User</cp:lastModifiedBy>
  <cp:revision>40</cp:revision>
  <dcterms:created xsi:type="dcterms:W3CDTF">2012-08-10T12:23:08Z</dcterms:created>
  <dcterms:modified xsi:type="dcterms:W3CDTF">2017-06-09T06:43:51Z</dcterms:modified>
</cp:coreProperties>
</file>